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69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3149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04D3D-9C6C-9866-98B0-1F0732EFA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6A2080-730E-EDB4-9A41-AEC316D240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4FD1AB-261B-CE47-972C-B32F70BB00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B0A7E-3C87-0AD2-D6CA-6CAA4B928A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40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1.png"/><Relationship Id="rId7" Type="http://schemas.openxmlformats.org/officeDocument/2006/relationships/image" Target="../media/image5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4.png"/><Relationship Id="rId9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1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1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4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11" Type="http://schemas.openxmlformats.org/officeDocument/2006/relationships/image" Target="../media/image47.png"/><Relationship Id="rId5" Type="http://schemas.openxmlformats.org/officeDocument/2006/relationships/image" Target="../media/image43.png"/><Relationship Id="rId10" Type="http://schemas.openxmlformats.org/officeDocument/2006/relationships/image" Target="../media/image18.png"/><Relationship Id="rId4" Type="http://schemas.openxmlformats.org/officeDocument/2006/relationships/image" Target="../media/image4.png"/><Relationship Id="rId9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3" name="Image 0" descr="https://www.genspark.ai/image_placeholder.png"/>
          <p:cNvPicPr>
            <a:picLocks noChangeAspect="1"/>
          </p:cNvPicPr>
          <p:nvPr/>
        </p:nvPicPr>
        <p:blipFill>
          <a:blip r:embed="rId3">
            <a:alphaModFix amt="15000"/>
          </a:blip>
          <a:srcRect/>
          <a:stretch/>
        </p:blipFill>
        <p:spPr>
          <a:xfrm>
            <a:off x="7429500" y="-476402"/>
            <a:ext cx="5715000" cy="5715000"/>
          </a:xfrm>
          <a:prstGeom prst="rect">
            <a:avLst/>
          </a:prstGeom>
        </p:spPr>
      </p:pic>
      <p:pic>
        <p:nvPicPr>
          <p:cNvPr id="4" name="Image 1" descr="https://www.genspark.ai/image_placeholder.png"/>
          <p:cNvPicPr>
            <a:picLocks noChangeAspect="1"/>
          </p:cNvPicPr>
          <p:nvPr/>
        </p:nvPicPr>
        <p:blipFill>
          <a:blip r:embed="rId3">
            <a:alphaModFix amt="15000"/>
          </a:blip>
          <a:srcRect/>
          <a:stretch/>
        </p:blipFill>
        <p:spPr>
          <a:xfrm>
            <a:off x="-1143000" y="3238805"/>
            <a:ext cx="4762195" cy="4762195"/>
          </a:xfrm>
          <a:prstGeom prst="rect">
            <a:avLst/>
          </a:prstGeom>
        </p:spPr>
      </p:pic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810098" y="457200"/>
            <a:ext cx="571500" cy="571500"/>
          </a:xfrm>
          <a:prstGeom prst="rect">
            <a:avLst/>
          </a:prstGeom>
        </p:spPr>
      </p:pic>
      <p:pic>
        <p:nvPicPr>
          <p:cNvPr id="6" name="Image 3" descr="https://www.genspark.ai/image_placeholder.png"/>
          <p:cNvPicPr>
            <a:picLocks noChangeAspect="1"/>
          </p:cNvPicPr>
          <p:nvPr/>
        </p:nvPicPr>
        <p:blipFill>
          <a:blip r:embed="rId3">
            <a:alphaModFix amt="30000"/>
          </a:blip>
          <a:srcRect l="7133" r="7133"/>
          <a:stretch/>
        </p:blipFill>
        <p:spPr>
          <a:xfrm>
            <a:off x="5428793" y="362102"/>
            <a:ext cx="1143000" cy="1333195"/>
          </a:xfrm>
          <a:prstGeom prst="rect">
            <a:avLst/>
          </a:prstGeom>
        </p:spPr>
      </p:pic>
      <p:sp>
        <p:nvSpPr>
          <p:cNvPr id="7" name="Text 1"/>
          <p:cNvSpPr txBox="1"/>
          <p:nvPr/>
        </p:nvSpPr>
        <p:spPr>
          <a:xfrm>
            <a:off x="3482950" y="1723644"/>
            <a:ext cx="5658307" cy="695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500" b="1" dirty="0">
                <a:solidFill>
                  <a:srgbClr val="065F4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STROKECARE AI</a:t>
            </a:r>
            <a:endParaRPr lang="en-US" sz="4500" dirty="0"/>
          </a:p>
        </p:txBody>
      </p:sp>
      <p:sp>
        <p:nvSpPr>
          <p:cNvPr id="8" name="Shape 2"/>
          <p:cNvSpPr/>
          <p:nvPr/>
        </p:nvSpPr>
        <p:spPr>
          <a:xfrm>
            <a:off x="5238598" y="2505456"/>
            <a:ext cx="1714500" cy="38405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9" name="Text 3"/>
          <p:cNvSpPr txBox="1"/>
          <p:nvPr/>
        </p:nvSpPr>
        <p:spPr>
          <a:xfrm>
            <a:off x="2900477" y="2695651"/>
            <a:ext cx="6563563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4785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Penyelamat Golden Hour Stroke melalui AI Call Center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3845052" y="3524098"/>
            <a:ext cx="46488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Solusi AI Cerdas untuk Penanganan Darurat Stroke</a:t>
            </a:r>
            <a:endParaRPr lang="en-US" sz="1500" dirty="0"/>
          </a:p>
        </p:txBody>
      </p:sp>
      <p:sp>
        <p:nvSpPr>
          <p:cNvPr id="11" name="Shape 5"/>
          <p:cNvSpPr/>
          <p:nvPr/>
        </p:nvSpPr>
        <p:spPr>
          <a:xfrm>
            <a:off x="5099609" y="4028846"/>
            <a:ext cx="2000707" cy="457200"/>
          </a:xfrm>
          <a:prstGeom prst="roundRect">
            <a:avLst>
              <a:gd name="adj" fmla="val 125000"/>
            </a:avLst>
          </a:prstGeom>
          <a:solidFill>
            <a:srgbClr val="2E7D32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12" name="Text 6"/>
          <p:cNvSpPr txBox="1"/>
          <p:nvPr/>
        </p:nvSpPr>
        <p:spPr>
          <a:xfrm>
            <a:off x="5337353" y="4143146"/>
            <a:ext cx="16669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Bugar Kembali!</a:t>
            </a:r>
            <a:endParaRPr lang="en-US" sz="1500" dirty="0"/>
          </a:p>
        </p:txBody>
      </p:sp>
      <p:sp>
        <p:nvSpPr>
          <p:cNvPr id="13" name="Text 7"/>
          <p:cNvSpPr txBox="1"/>
          <p:nvPr/>
        </p:nvSpPr>
        <p:spPr>
          <a:xfrm>
            <a:off x="5123383" y="5266944"/>
            <a:ext cx="208208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Tim: </a:t>
            </a:r>
            <a:r>
              <a:rPr lang="en-US" sz="1300" b="1" dirty="0" err="1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HeartCare</a:t>
            </a:r>
            <a:r>
              <a:rPr lang="en-US" sz="1300" b="1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AI</a:t>
            </a:r>
            <a:endParaRPr lang="en-US" sz="1300" dirty="0"/>
          </a:p>
        </p:txBody>
      </p:sp>
      <p:sp>
        <p:nvSpPr>
          <p:cNvPr id="14" name="Text 8"/>
          <p:cNvSpPr txBox="1"/>
          <p:nvPr/>
        </p:nvSpPr>
        <p:spPr>
          <a:xfrm>
            <a:off x="5149900" y="5447538"/>
            <a:ext cx="20290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📧 hearthcc.istncoffee.my.id </a:t>
            </a:r>
            <a:endParaRPr lang="en-US" sz="1200" dirty="0"/>
          </a:p>
        </p:txBody>
      </p:sp>
      <p:sp>
        <p:nvSpPr>
          <p:cNvPr id="15" name="Text 9"/>
          <p:cNvSpPr txBox="1"/>
          <p:nvPr/>
        </p:nvSpPr>
        <p:spPr>
          <a:xfrm>
            <a:off x="4834433" y="5820156"/>
            <a:ext cx="262432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Indonesia Healthcare AI Hackathon 2025</a:t>
            </a:r>
            <a:endParaRPr lang="en-US" sz="1000" dirty="0"/>
          </a:p>
        </p:txBody>
      </p:sp>
      <p:sp>
        <p:nvSpPr>
          <p:cNvPr id="16" name="Shape 10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047857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638898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3" name="Image 0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8382305" y="-476402"/>
            <a:ext cx="4762195" cy="4762195"/>
          </a:xfrm>
          <a:prstGeom prst="rect">
            <a:avLst/>
          </a:prstGeom>
        </p:spPr>
      </p:pic>
      <p:pic>
        <p:nvPicPr>
          <p:cNvPr id="4" name="Image 1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-1143000" y="4972507"/>
            <a:ext cx="3810305" cy="3810305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304495" y="295351"/>
            <a:ext cx="3243377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65F4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ASK &amp; NEXT STEPS</a:t>
            </a:r>
            <a:endParaRPr lang="en-US" sz="2200" dirty="0"/>
          </a:p>
        </p:txBody>
      </p:sp>
      <p:sp>
        <p:nvSpPr>
          <p:cNvPr id="6" name="Shape 2"/>
          <p:cNvSpPr/>
          <p:nvPr/>
        </p:nvSpPr>
        <p:spPr>
          <a:xfrm>
            <a:off x="304495" y="724205"/>
            <a:ext cx="1218895" cy="3840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" name="Text 3"/>
          <p:cNvSpPr txBox="1"/>
          <p:nvPr/>
        </p:nvSpPr>
        <p:spPr>
          <a:xfrm>
            <a:off x="304495" y="914400"/>
            <a:ext cx="274320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Dukungan yang Diperlukan</a:t>
            </a:r>
            <a:endParaRPr lang="en-US" sz="1500" dirty="0"/>
          </a:p>
        </p:txBody>
      </p:sp>
      <p:sp>
        <p:nvSpPr>
          <p:cNvPr id="8" name="Shape 4"/>
          <p:cNvSpPr/>
          <p:nvPr/>
        </p:nvSpPr>
        <p:spPr>
          <a:xfrm>
            <a:off x="304495" y="1333195"/>
            <a:ext cx="2781605" cy="981151"/>
          </a:xfrm>
          <a:prstGeom prst="roundRect">
            <a:avLst>
              <a:gd name="adj" fmla="val 5429"/>
            </a:avLst>
          </a:prstGeom>
          <a:solidFill>
            <a:srgbClr val="FFFFFF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5"/>
          <p:cNvSpPr/>
          <p:nvPr/>
        </p:nvSpPr>
        <p:spPr>
          <a:xfrm>
            <a:off x="304495" y="1333195"/>
            <a:ext cx="38405" cy="981151"/>
          </a:xfrm>
          <a:prstGeom prst="rect">
            <a:avLst/>
          </a:prstGeom>
          <a:solidFill>
            <a:srgbClr val="2E7D32"/>
          </a:solidFill>
          <a:ln/>
        </p:spPr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571854" y="1447495"/>
            <a:ext cx="286207" cy="228600"/>
          </a:xfrm>
          <a:prstGeom prst="rect">
            <a:avLst/>
          </a:prstGeom>
        </p:spPr>
      </p:pic>
      <p:sp>
        <p:nvSpPr>
          <p:cNvPr id="11" name="Shape 6"/>
          <p:cNvSpPr/>
          <p:nvPr/>
        </p:nvSpPr>
        <p:spPr>
          <a:xfrm>
            <a:off x="3200400" y="1333195"/>
            <a:ext cx="2781605" cy="981151"/>
          </a:xfrm>
          <a:prstGeom prst="roundRect">
            <a:avLst>
              <a:gd name="adj" fmla="val 5429"/>
            </a:avLst>
          </a:prstGeom>
          <a:solidFill>
            <a:srgbClr val="FFFFFF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7"/>
          <p:cNvSpPr/>
          <p:nvPr/>
        </p:nvSpPr>
        <p:spPr>
          <a:xfrm>
            <a:off x="3200400" y="1333195"/>
            <a:ext cx="38405" cy="981151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3" name="Shape 8"/>
          <p:cNvSpPr/>
          <p:nvPr/>
        </p:nvSpPr>
        <p:spPr>
          <a:xfrm>
            <a:off x="304495" y="2428646"/>
            <a:ext cx="2781605" cy="981151"/>
          </a:xfrm>
          <a:prstGeom prst="roundRect">
            <a:avLst>
              <a:gd name="adj" fmla="val 5429"/>
            </a:avLst>
          </a:prstGeom>
          <a:solidFill>
            <a:srgbClr val="FFFFFF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9"/>
          <p:cNvSpPr/>
          <p:nvPr/>
        </p:nvSpPr>
        <p:spPr>
          <a:xfrm>
            <a:off x="304495" y="2428646"/>
            <a:ext cx="38405" cy="981151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5" name="Shape 10"/>
          <p:cNvSpPr/>
          <p:nvPr/>
        </p:nvSpPr>
        <p:spPr>
          <a:xfrm>
            <a:off x="3200400" y="2428646"/>
            <a:ext cx="2781605" cy="981151"/>
          </a:xfrm>
          <a:prstGeom prst="roundRect">
            <a:avLst>
              <a:gd name="adj" fmla="val 5429"/>
            </a:avLst>
          </a:prstGeom>
          <a:solidFill>
            <a:srgbClr val="FFFFFF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3200400" y="2428646"/>
            <a:ext cx="38405" cy="981151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7" name="Text 12"/>
          <p:cNvSpPr txBox="1"/>
          <p:nvPr/>
        </p:nvSpPr>
        <p:spPr>
          <a:xfrm>
            <a:off x="1318565" y="1790395"/>
            <a:ext cx="914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Kemenkes</a:t>
            </a:r>
            <a:endParaRPr lang="en-US" sz="1200" dirty="0"/>
          </a:p>
        </p:txBody>
      </p:sp>
      <p:sp>
        <p:nvSpPr>
          <p:cNvPr id="18" name="Text 13"/>
          <p:cNvSpPr txBox="1"/>
          <p:nvPr/>
        </p:nvSpPr>
        <p:spPr>
          <a:xfrm>
            <a:off x="3625596" y="1790395"/>
            <a:ext cx="208666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Indonesian Stroke Society</a:t>
            </a:r>
            <a:endParaRPr lang="en-US" sz="1200" dirty="0"/>
          </a:p>
        </p:txBody>
      </p:sp>
      <p:sp>
        <p:nvSpPr>
          <p:cNvPr id="19" name="Text 14"/>
          <p:cNvSpPr txBox="1"/>
          <p:nvPr/>
        </p:nvSpPr>
        <p:spPr>
          <a:xfrm>
            <a:off x="939089" y="2009851"/>
            <a:ext cx="165323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Program Stroke Nasional</a:t>
            </a:r>
            <a:endParaRPr lang="en-US" sz="1000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5"/>
          <a:srcRect t="-44" b="-44"/>
          <a:stretch/>
        </p:blipFill>
        <p:spPr>
          <a:xfrm>
            <a:off x="4481474" y="1447495"/>
            <a:ext cx="256946" cy="228600"/>
          </a:xfrm>
          <a:prstGeom prst="rect">
            <a:avLst/>
          </a:prstGeom>
        </p:spPr>
      </p:pic>
      <p:sp>
        <p:nvSpPr>
          <p:cNvPr id="21" name="Text 15"/>
          <p:cNvSpPr txBox="1"/>
          <p:nvPr/>
        </p:nvSpPr>
        <p:spPr>
          <a:xfrm>
            <a:off x="3888029" y="2009851"/>
            <a:ext cx="1548079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Validasi Protokol Medis</a:t>
            </a:r>
            <a:endParaRPr lang="en-US" sz="1000" dirty="0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600200" y="2542946"/>
            <a:ext cx="228600" cy="228600"/>
          </a:xfrm>
          <a:prstGeom prst="rect">
            <a:avLst/>
          </a:prstGeom>
        </p:spPr>
      </p:pic>
      <p:sp>
        <p:nvSpPr>
          <p:cNvPr id="23" name="Text 16"/>
          <p:cNvSpPr txBox="1"/>
          <p:nvPr/>
        </p:nvSpPr>
        <p:spPr>
          <a:xfrm>
            <a:off x="1145743" y="2885846"/>
            <a:ext cx="12573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119 Emergency</a:t>
            </a:r>
            <a:endParaRPr lang="en-US" sz="1200" dirty="0"/>
          </a:p>
        </p:txBody>
      </p:sp>
      <p:sp>
        <p:nvSpPr>
          <p:cNvPr id="24" name="Text 17"/>
          <p:cNvSpPr txBox="1"/>
          <p:nvPr/>
        </p:nvSpPr>
        <p:spPr>
          <a:xfrm>
            <a:off x="3728923" y="2885846"/>
            <a:ext cx="188640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Stroke-Ready Hospitals</a:t>
            </a:r>
            <a:endParaRPr lang="en-US" sz="1200" dirty="0"/>
          </a:p>
        </p:txBody>
      </p:sp>
      <p:sp>
        <p:nvSpPr>
          <p:cNvPr id="25" name="Text 18"/>
          <p:cNvSpPr txBox="1"/>
          <p:nvPr/>
        </p:nvSpPr>
        <p:spPr>
          <a:xfrm>
            <a:off x="970178" y="3105302"/>
            <a:ext cx="159562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Integrasi Routing Stroke</a:t>
            </a:r>
            <a:endParaRPr lang="en-US" sz="1000" dirty="0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7"/>
          <a:srcRect l="-80" r="-80"/>
          <a:stretch/>
        </p:blipFill>
        <p:spPr>
          <a:xfrm>
            <a:off x="4466844" y="2542946"/>
            <a:ext cx="286207" cy="228600"/>
          </a:xfrm>
          <a:prstGeom prst="rect">
            <a:avLst/>
          </a:prstGeom>
        </p:spPr>
      </p:pic>
      <p:sp>
        <p:nvSpPr>
          <p:cNvPr id="27" name="Text 19"/>
          <p:cNvSpPr txBox="1"/>
          <p:nvPr/>
        </p:nvSpPr>
        <p:spPr>
          <a:xfrm>
            <a:off x="3802990" y="3105302"/>
            <a:ext cx="171998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Direct Admission Pathway</a:t>
            </a:r>
            <a:endParaRPr lang="en-US" sz="1000" dirty="0"/>
          </a:p>
        </p:txBody>
      </p:sp>
      <p:sp>
        <p:nvSpPr>
          <p:cNvPr id="28" name="Shape 20"/>
          <p:cNvSpPr/>
          <p:nvPr/>
        </p:nvSpPr>
        <p:spPr>
          <a:xfrm>
            <a:off x="304495" y="3562502"/>
            <a:ext cx="5676595" cy="1466698"/>
          </a:xfrm>
          <a:prstGeom prst="roundRect">
            <a:avLst>
              <a:gd name="adj" fmla="val 3239"/>
            </a:avLst>
          </a:prstGeom>
          <a:solidFill>
            <a:srgbClr val="FFFFFF">
              <a:alpha val="90000"/>
            </a:srgbClr>
          </a:solidFill>
          <a:ln w="12700">
            <a:solidFill>
              <a:srgbClr val="2E7D32"/>
            </a:solidFill>
            <a:prstDash val="solid"/>
          </a:ln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9" name="Shape 21"/>
          <p:cNvSpPr/>
          <p:nvPr/>
        </p:nvSpPr>
        <p:spPr>
          <a:xfrm>
            <a:off x="304495" y="5181905"/>
            <a:ext cx="5676595" cy="1600200"/>
          </a:xfrm>
          <a:prstGeom prst="roundRect">
            <a:avLst>
              <a:gd name="adj" fmla="val 2721"/>
            </a:avLst>
          </a:prstGeom>
          <a:solidFill>
            <a:srgbClr val="FFFFFF">
              <a:alpha val="90000"/>
            </a:srgbClr>
          </a:solidFill>
          <a:ln/>
        </p:spPr>
      </p:sp>
      <p:sp>
        <p:nvSpPr>
          <p:cNvPr id="30" name="Text 22"/>
          <p:cNvSpPr txBox="1"/>
          <p:nvPr/>
        </p:nvSpPr>
        <p:spPr>
          <a:xfrm>
            <a:off x="466344" y="3724351"/>
            <a:ext cx="2695651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Investasi yang Dibutuhkan</a:t>
            </a:r>
            <a:endParaRPr lang="en-US" sz="1500" dirty="0"/>
          </a:p>
        </p:txBody>
      </p:sp>
      <p:sp>
        <p:nvSpPr>
          <p:cNvPr id="31" name="Shape 23"/>
          <p:cNvSpPr/>
          <p:nvPr/>
        </p:nvSpPr>
        <p:spPr>
          <a:xfrm>
            <a:off x="466344" y="4105656"/>
            <a:ext cx="1733702" cy="761695"/>
          </a:xfrm>
          <a:prstGeom prst="roundRect">
            <a:avLst>
              <a:gd name="adj" fmla="val 6002"/>
            </a:avLst>
          </a:prstGeom>
          <a:solidFill>
            <a:srgbClr val="ECFDF5"/>
          </a:solidFill>
          <a:ln/>
        </p:spPr>
      </p:sp>
      <p:sp>
        <p:nvSpPr>
          <p:cNvPr id="32" name="Shape 24"/>
          <p:cNvSpPr/>
          <p:nvPr/>
        </p:nvSpPr>
        <p:spPr>
          <a:xfrm>
            <a:off x="2276856" y="4105656"/>
            <a:ext cx="1733702" cy="761695"/>
          </a:xfrm>
          <a:prstGeom prst="roundRect">
            <a:avLst>
              <a:gd name="adj" fmla="val 6002"/>
            </a:avLst>
          </a:prstGeom>
          <a:solidFill>
            <a:srgbClr val="ECFDF5"/>
          </a:solidFill>
          <a:ln/>
        </p:spPr>
      </p:sp>
      <p:sp>
        <p:nvSpPr>
          <p:cNvPr id="33" name="Text 25"/>
          <p:cNvSpPr txBox="1"/>
          <p:nvPr/>
        </p:nvSpPr>
        <p:spPr>
          <a:xfrm>
            <a:off x="915314" y="4181551"/>
            <a:ext cx="939089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Development</a:t>
            </a:r>
            <a:endParaRPr lang="en-US" sz="1000" dirty="0"/>
          </a:p>
        </p:txBody>
      </p:sp>
      <p:sp>
        <p:nvSpPr>
          <p:cNvPr id="34" name="Text 26"/>
          <p:cNvSpPr txBox="1"/>
          <p:nvPr/>
        </p:nvSpPr>
        <p:spPr>
          <a:xfrm>
            <a:off x="2672791" y="4181551"/>
            <a:ext cx="104333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Operasional Y1</a:t>
            </a:r>
            <a:endParaRPr lang="en-US" sz="1000" dirty="0"/>
          </a:p>
        </p:txBody>
      </p:sp>
      <p:sp>
        <p:nvSpPr>
          <p:cNvPr id="35" name="Text 27"/>
          <p:cNvSpPr txBox="1"/>
          <p:nvPr/>
        </p:nvSpPr>
        <p:spPr>
          <a:xfrm>
            <a:off x="1021385" y="4390949"/>
            <a:ext cx="75803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40M</a:t>
            </a:r>
            <a:endParaRPr lang="en-US" sz="1300" dirty="0"/>
          </a:p>
        </p:txBody>
      </p:sp>
      <p:sp>
        <p:nvSpPr>
          <p:cNvPr id="36" name="Text 28"/>
          <p:cNvSpPr txBox="1"/>
          <p:nvPr/>
        </p:nvSpPr>
        <p:spPr>
          <a:xfrm>
            <a:off x="2782519" y="4390949"/>
            <a:ext cx="85313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200M</a:t>
            </a:r>
            <a:endParaRPr lang="en-US" sz="1300" dirty="0"/>
          </a:p>
        </p:txBody>
      </p:sp>
      <p:sp>
        <p:nvSpPr>
          <p:cNvPr id="37" name="Text 29"/>
          <p:cNvSpPr txBox="1"/>
          <p:nvPr/>
        </p:nvSpPr>
        <p:spPr>
          <a:xfrm>
            <a:off x="933602" y="4629607"/>
            <a:ext cx="8961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FAST AI + Voice</a:t>
            </a:r>
            <a:endParaRPr lang="en-US" sz="900" dirty="0"/>
          </a:p>
        </p:txBody>
      </p:sp>
      <p:sp>
        <p:nvSpPr>
          <p:cNvPr id="38" name="Text 30"/>
          <p:cNvSpPr txBox="1"/>
          <p:nvPr/>
        </p:nvSpPr>
        <p:spPr>
          <a:xfrm>
            <a:off x="2470709" y="4629607"/>
            <a:ext cx="143835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Infrastruktur + Marketing</a:t>
            </a:r>
            <a:endParaRPr lang="en-US" sz="900" dirty="0"/>
          </a:p>
        </p:txBody>
      </p:sp>
      <p:sp>
        <p:nvSpPr>
          <p:cNvPr id="39" name="Shape 31"/>
          <p:cNvSpPr/>
          <p:nvPr/>
        </p:nvSpPr>
        <p:spPr>
          <a:xfrm>
            <a:off x="4086454" y="4105656"/>
            <a:ext cx="1733702" cy="761695"/>
          </a:xfrm>
          <a:prstGeom prst="roundRect">
            <a:avLst>
              <a:gd name="adj" fmla="val 6002"/>
            </a:avLst>
          </a:prstGeom>
          <a:solidFill>
            <a:srgbClr val="D1FAE5"/>
          </a:solidFill>
          <a:ln/>
        </p:spPr>
      </p:sp>
      <p:sp>
        <p:nvSpPr>
          <p:cNvPr id="40" name="Text 32"/>
          <p:cNvSpPr txBox="1"/>
          <p:nvPr/>
        </p:nvSpPr>
        <p:spPr>
          <a:xfrm>
            <a:off x="4798771" y="4181551"/>
            <a:ext cx="41513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Total</a:t>
            </a:r>
            <a:endParaRPr lang="en-US" sz="1000" dirty="0"/>
          </a:p>
        </p:txBody>
      </p:sp>
      <p:sp>
        <p:nvSpPr>
          <p:cNvPr id="41" name="Text 33"/>
          <p:cNvSpPr txBox="1"/>
          <p:nvPr/>
        </p:nvSpPr>
        <p:spPr>
          <a:xfrm>
            <a:off x="4592117" y="4390949"/>
            <a:ext cx="85313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240M</a:t>
            </a:r>
            <a:endParaRPr lang="en-US" sz="1300" dirty="0"/>
          </a:p>
        </p:txBody>
      </p:sp>
      <p:sp>
        <p:nvSpPr>
          <p:cNvPr id="42" name="Text 34"/>
          <p:cNvSpPr txBox="1"/>
          <p:nvPr/>
        </p:nvSpPr>
        <p:spPr>
          <a:xfrm>
            <a:off x="4335170" y="4629607"/>
            <a:ext cx="132405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25.000 emergency calls</a:t>
            </a:r>
            <a:endParaRPr lang="en-US" sz="900" dirty="0"/>
          </a:p>
        </p:txBody>
      </p:sp>
      <p:sp>
        <p:nvSpPr>
          <p:cNvPr id="43" name="Text 35"/>
          <p:cNvSpPr txBox="1"/>
          <p:nvPr/>
        </p:nvSpPr>
        <p:spPr>
          <a:xfrm>
            <a:off x="457200" y="5333695"/>
            <a:ext cx="2029054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Expected Outcomes</a:t>
            </a:r>
            <a:endParaRPr lang="en-US" sz="1500" dirty="0"/>
          </a:p>
        </p:txBody>
      </p:sp>
      <p:pic>
        <p:nvPicPr>
          <p:cNvPr id="44" name="Image 6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57200" y="5772607"/>
            <a:ext cx="228600" cy="228600"/>
          </a:xfrm>
          <a:prstGeom prst="rect">
            <a:avLst/>
          </a:prstGeom>
        </p:spPr>
      </p:pic>
      <p:sp>
        <p:nvSpPr>
          <p:cNvPr id="45" name="Text 36"/>
          <p:cNvSpPr txBox="1"/>
          <p:nvPr/>
        </p:nvSpPr>
        <p:spPr>
          <a:xfrm>
            <a:off x="800100" y="5686654"/>
            <a:ext cx="10479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2.000 nyawa</a:t>
            </a:r>
            <a:endParaRPr lang="en-US" sz="1200" dirty="0"/>
          </a:p>
        </p:txBody>
      </p:sp>
      <p:sp>
        <p:nvSpPr>
          <p:cNvPr id="46" name="Text 37"/>
          <p:cNvSpPr txBox="1"/>
          <p:nvPr/>
        </p:nvSpPr>
        <p:spPr>
          <a:xfrm>
            <a:off x="800100" y="6219749"/>
            <a:ext cx="11530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1B savings</a:t>
            </a:r>
            <a:endParaRPr lang="en-US" sz="1200" dirty="0"/>
          </a:p>
        </p:txBody>
      </p:sp>
      <p:sp>
        <p:nvSpPr>
          <p:cNvPr id="47" name="Text 38"/>
          <p:cNvSpPr txBox="1"/>
          <p:nvPr/>
        </p:nvSpPr>
        <p:spPr>
          <a:xfrm>
            <a:off x="800100" y="5905195"/>
            <a:ext cx="199613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Terselamatkan tahun pertama</a:t>
            </a:r>
            <a:endParaRPr lang="en-US" sz="1000" dirty="0"/>
          </a:p>
        </p:txBody>
      </p:sp>
      <p:pic>
        <p:nvPicPr>
          <p:cNvPr id="48" name="Image 7" descr="preencoded.png"/>
          <p:cNvPicPr>
            <a:picLocks noChangeAspect="1"/>
          </p:cNvPicPr>
          <p:nvPr/>
        </p:nvPicPr>
        <p:blipFill>
          <a:blip r:embed="rId9"/>
          <a:srcRect l="-133" r="-133"/>
          <a:stretch/>
        </p:blipFill>
        <p:spPr>
          <a:xfrm>
            <a:off x="3200400" y="5772607"/>
            <a:ext cx="171907" cy="228600"/>
          </a:xfrm>
          <a:prstGeom prst="rect">
            <a:avLst/>
          </a:prstGeom>
        </p:spPr>
      </p:pic>
      <p:sp>
        <p:nvSpPr>
          <p:cNvPr id="49" name="Text 39"/>
          <p:cNvSpPr txBox="1"/>
          <p:nvPr/>
        </p:nvSpPr>
        <p:spPr>
          <a:xfrm>
            <a:off x="3486607" y="5686654"/>
            <a:ext cx="15051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40% improvement</a:t>
            </a:r>
            <a:endParaRPr lang="en-US" sz="1200" dirty="0"/>
          </a:p>
        </p:txBody>
      </p:sp>
      <p:sp>
        <p:nvSpPr>
          <p:cNvPr id="50" name="Text 40"/>
          <p:cNvSpPr txBox="1"/>
          <p:nvPr/>
        </p:nvSpPr>
        <p:spPr>
          <a:xfrm>
            <a:off x="3486607" y="5905195"/>
            <a:ext cx="152887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Golden hour utilization</a:t>
            </a:r>
            <a:endParaRPr lang="en-US" sz="1000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457200" y="6305702"/>
            <a:ext cx="228600" cy="228600"/>
          </a:xfrm>
          <a:prstGeom prst="rect">
            <a:avLst/>
          </a:prstGeom>
        </p:spPr>
      </p:pic>
      <p:sp>
        <p:nvSpPr>
          <p:cNvPr id="52" name="Text 41"/>
          <p:cNvSpPr txBox="1"/>
          <p:nvPr/>
        </p:nvSpPr>
        <p:spPr>
          <a:xfrm>
            <a:off x="800100" y="6439205"/>
            <a:ext cx="170078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Healthcare costs annually</a:t>
            </a:r>
            <a:endParaRPr lang="en-US" sz="1000" dirty="0"/>
          </a:p>
        </p:txBody>
      </p:sp>
      <p:pic>
        <p:nvPicPr>
          <p:cNvPr id="53" name="Image 9" descr="preencoded.png"/>
          <p:cNvPicPr>
            <a:picLocks noChangeAspect="1"/>
          </p:cNvPicPr>
          <p:nvPr/>
        </p:nvPicPr>
        <p:blipFill>
          <a:blip r:embed="rId11"/>
          <a:srcRect l="-57" r="-57"/>
          <a:stretch/>
        </p:blipFill>
        <p:spPr>
          <a:xfrm>
            <a:off x="3200400" y="6305702"/>
            <a:ext cx="200254" cy="228600"/>
          </a:xfrm>
          <a:prstGeom prst="rect">
            <a:avLst/>
          </a:prstGeom>
        </p:spPr>
      </p:pic>
      <p:sp>
        <p:nvSpPr>
          <p:cNvPr id="54" name="Text 42"/>
          <p:cNvSpPr txBox="1"/>
          <p:nvPr/>
        </p:nvSpPr>
        <p:spPr>
          <a:xfrm>
            <a:off x="3514954" y="6219749"/>
            <a:ext cx="159105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 Surveillance</a:t>
            </a:r>
            <a:endParaRPr lang="en-US" sz="1200" dirty="0"/>
          </a:p>
        </p:txBody>
      </p:sp>
      <p:sp>
        <p:nvSpPr>
          <p:cNvPr id="55" name="Text 43"/>
          <p:cNvSpPr txBox="1"/>
          <p:nvPr/>
        </p:nvSpPr>
        <p:spPr>
          <a:xfrm>
            <a:off x="3514954" y="6439205"/>
            <a:ext cx="111008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System nasional</a:t>
            </a:r>
            <a:endParaRPr lang="en-US" sz="1000" dirty="0"/>
          </a:p>
        </p:txBody>
      </p:sp>
      <p:sp>
        <p:nvSpPr>
          <p:cNvPr id="56" name="Shape 44"/>
          <p:cNvSpPr/>
          <p:nvPr/>
        </p:nvSpPr>
        <p:spPr>
          <a:xfrm>
            <a:off x="6210605" y="914400"/>
            <a:ext cx="5676595" cy="5867705"/>
          </a:xfrm>
          <a:prstGeom prst="roundRect">
            <a:avLst>
              <a:gd name="adj" fmla="val 216"/>
            </a:avLst>
          </a:prstGeom>
          <a:solidFill>
            <a:srgbClr val="FFFFFF">
              <a:alpha val="80000"/>
            </a:srgbClr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57" name="Text 45"/>
          <p:cNvSpPr txBox="1"/>
          <p:nvPr/>
        </p:nvSpPr>
        <p:spPr>
          <a:xfrm>
            <a:off x="6400800" y="1104595"/>
            <a:ext cx="2648102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Implementation Roadmap</a:t>
            </a:r>
            <a:endParaRPr lang="en-US" sz="1500" dirty="0"/>
          </a:p>
        </p:txBody>
      </p:sp>
      <p:sp>
        <p:nvSpPr>
          <p:cNvPr id="58" name="Text 46"/>
          <p:cNvSpPr txBox="1"/>
          <p:nvPr/>
        </p:nvSpPr>
        <p:spPr>
          <a:xfrm>
            <a:off x="6715354" y="1533449"/>
            <a:ext cx="8001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Week 1-2</a:t>
            </a:r>
            <a:endParaRPr lang="en-US" sz="1200" dirty="0"/>
          </a:p>
        </p:txBody>
      </p:sp>
      <p:sp>
        <p:nvSpPr>
          <p:cNvPr id="59" name="Text 47"/>
          <p:cNvSpPr txBox="1"/>
          <p:nvPr/>
        </p:nvSpPr>
        <p:spPr>
          <a:xfrm>
            <a:off x="6715354" y="2104949"/>
            <a:ext cx="8001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Week 3-4</a:t>
            </a:r>
            <a:endParaRPr lang="en-US" sz="1200" dirty="0"/>
          </a:p>
        </p:txBody>
      </p:sp>
      <p:sp>
        <p:nvSpPr>
          <p:cNvPr id="60" name="Text 48"/>
          <p:cNvSpPr txBox="1"/>
          <p:nvPr/>
        </p:nvSpPr>
        <p:spPr>
          <a:xfrm>
            <a:off x="6715354" y="2600554"/>
            <a:ext cx="75255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Month 2</a:t>
            </a:r>
            <a:endParaRPr lang="en-US" sz="1200" dirty="0"/>
          </a:p>
        </p:txBody>
      </p:sp>
      <p:sp>
        <p:nvSpPr>
          <p:cNvPr id="61" name="Text 49"/>
          <p:cNvSpPr txBox="1"/>
          <p:nvPr/>
        </p:nvSpPr>
        <p:spPr>
          <a:xfrm>
            <a:off x="6715354" y="3095244"/>
            <a:ext cx="8860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Month 3-6</a:t>
            </a:r>
            <a:endParaRPr lang="en-US" sz="1200" dirty="0"/>
          </a:p>
        </p:txBody>
      </p:sp>
      <p:sp>
        <p:nvSpPr>
          <p:cNvPr id="62" name="Text 50"/>
          <p:cNvSpPr txBox="1"/>
          <p:nvPr/>
        </p:nvSpPr>
        <p:spPr>
          <a:xfrm>
            <a:off x="6715354" y="1762049"/>
            <a:ext cx="398221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FAST Protocol AI development &amp; neurologist validation</a:t>
            </a:r>
            <a:endParaRPr lang="en-US" sz="1200" dirty="0"/>
          </a:p>
        </p:txBody>
      </p:sp>
      <p:sp>
        <p:nvSpPr>
          <p:cNvPr id="63" name="Text 51"/>
          <p:cNvSpPr txBox="1"/>
          <p:nvPr/>
        </p:nvSpPr>
        <p:spPr>
          <a:xfrm>
            <a:off x="6715354" y="2333549"/>
            <a:ext cx="33147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Pilot launch Jakarta (3 stroke-ready hospitals)</a:t>
            </a:r>
            <a:endParaRPr lang="en-US" sz="1200" dirty="0"/>
          </a:p>
        </p:txBody>
      </p:sp>
      <p:sp>
        <p:nvSpPr>
          <p:cNvPr id="64" name="Text 52"/>
          <p:cNvSpPr txBox="1"/>
          <p:nvPr/>
        </p:nvSpPr>
        <p:spPr>
          <a:xfrm>
            <a:off x="6715354" y="2829154"/>
            <a:ext cx="243870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Scale to Java island (20 hospitals)</a:t>
            </a:r>
            <a:endParaRPr lang="en-US" sz="1200" dirty="0"/>
          </a:p>
        </p:txBody>
      </p:sp>
      <p:sp>
        <p:nvSpPr>
          <p:cNvPr id="65" name="Text 53"/>
          <p:cNvSpPr txBox="1"/>
          <p:nvPr/>
        </p:nvSpPr>
        <p:spPr>
          <a:xfrm>
            <a:off x="6715354" y="3323844"/>
            <a:ext cx="33247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National rollout (100+ stroke-ready hospitals)</a:t>
            </a:r>
            <a:endParaRPr lang="en-US" sz="1200" dirty="0"/>
          </a:p>
        </p:txBody>
      </p:sp>
      <p:sp>
        <p:nvSpPr>
          <p:cNvPr id="66" name="Shape 54"/>
          <p:cNvSpPr/>
          <p:nvPr/>
        </p:nvSpPr>
        <p:spPr>
          <a:xfrm>
            <a:off x="6400800" y="3847795"/>
            <a:ext cx="5296205" cy="1733702"/>
          </a:xfrm>
          <a:prstGeom prst="roundRect">
            <a:avLst>
              <a:gd name="adj" fmla="val 2318"/>
            </a:avLst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7" name="Text 55"/>
          <p:cNvSpPr txBox="1"/>
          <p:nvPr/>
        </p:nvSpPr>
        <p:spPr>
          <a:xfrm>
            <a:off x="7502652" y="4009644"/>
            <a:ext cx="3238805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Golden Hour dimulai SEKARANG!</a:t>
            </a:r>
            <a:endParaRPr lang="en-US" sz="1500" dirty="0"/>
          </a:p>
        </p:txBody>
      </p:sp>
      <p:sp>
        <p:nvSpPr>
          <p:cNvPr id="68" name="Text 56"/>
          <p:cNvSpPr txBox="1"/>
          <p:nvPr/>
        </p:nvSpPr>
        <p:spPr>
          <a:xfrm>
            <a:off x="7154266" y="4362602"/>
            <a:ext cx="39054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Setiap 10 detik, seorang Indonesia mengalami stroke.</a:t>
            </a:r>
            <a:endParaRPr lang="en-US" sz="1200" dirty="0"/>
          </a:p>
        </p:txBody>
      </p:sp>
      <p:sp>
        <p:nvSpPr>
          <p:cNvPr id="69" name="Text 57"/>
          <p:cNvSpPr txBox="1"/>
          <p:nvPr/>
        </p:nvSpPr>
        <p:spPr>
          <a:xfrm>
            <a:off x="6566306" y="4591202"/>
            <a:ext cx="508680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82% kematian stroke BISA DICEGAH dengan penanganan tepat waktu.</a:t>
            </a:r>
            <a:endParaRPr lang="en-US" sz="1200" dirty="0"/>
          </a:p>
        </p:txBody>
      </p:sp>
      <p:sp>
        <p:nvSpPr>
          <p:cNvPr id="70" name="Shape 58"/>
          <p:cNvSpPr/>
          <p:nvPr/>
        </p:nvSpPr>
        <p:spPr>
          <a:xfrm>
            <a:off x="6562649" y="4924044"/>
            <a:ext cx="4972507" cy="495605"/>
          </a:xfrm>
          <a:prstGeom prst="roundRect">
            <a:avLst>
              <a:gd name="adj" fmla="val 28385"/>
            </a:avLst>
          </a:prstGeom>
          <a:solidFill>
            <a:srgbClr val="047857"/>
          </a:solidFill>
          <a:ln/>
        </p:spPr>
      </p:sp>
      <p:sp>
        <p:nvSpPr>
          <p:cNvPr id="71" name="Text 59"/>
          <p:cNvSpPr txBox="1"/>
          <p:nvPr/>
        </p:nvSpPr>
        <p:spPr>
          <a:xfrm>
            <a:off x="7439558" y="5057546"/>
            <a:ext cx="334853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Bersama Selamatkan Otak Indonesia!</a:t>
            </a:r>
            <a:endParaRPr lang="en-US" sz="1300" dirty="0"/>
          </a:p>
        </p:txBody>
      </p:sp>
      <p:sp>
        <p:nvSpPr>
          <p:cNvPr id="72" name="Text 60"/>
          <p:cNvSpPr txBox="1"/>
          <p:nvPr/>
        </p:nvSpPr>
        <p:spPr>
          <a:xfrm>
            <a:off x="3826764" y="7029907"/>
            <a:ext cx="46579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StrokeCare AI - Misi Menyelamatkan Nyawa Melalui Teknologi</a:t>
            </a:r>
            <a:endParaRPr lang="en-US" sz="1200" dirty="0"/>
          </a:p>
        </p:txBody>
      </p:sp>
      <p:sp>
        <p:nvSpPr>
          <p:cNvPr id="73" name="Shape 61"/>
          <p:cNvSpPr/>
          <p:nvPr/>
        </p:nvSpPr>
        <p:spPr>
          <a:xfrm>
            <a:off x="0" y="7448702"/>
            <a:ext cx="12191695" cy="19019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4" name="Shape 62"/>
          <p:cNvSpPr/>
          <p:nvPr/>
        </p:nvSpPr>
        <p:spPr>
          <a:xfrm>
            <a:off x="304495" y="6933895"/>
            <a:ext cx="11582705" cy="400507"/>
          </a:xfrm>
          <a:prstGeom prst="roundRect">
            <a:avLst>
              <a:gd name="adj" fmla="val 43488"/>
            </a:avLst>
          </a:prstGeom>
          <a:solidFill>
            <a:srgbClr val="D1FAE5"/>
          </a:solidFill>
          <a:ln w="12700">
            <a:solidFill>
              <a:srgbClr val="A7F3D0"/>
            </a:solidFill>
            <a:prstDash val="solid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A9870-7758-3EFC-0D29-9C734C6ED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56CBB0C-4271-8E5C-C2C9-84C03F289CDA}"/>
              </a:ext>
            </a:extLst>
          </p:cNvPr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3" name="Image 0" descr="https://www.genspark.ai/image_placeholder.png">
            <a:extLst>
              <a:ext uri="{FF2B5EF4-FFF2-40B4-BE49-F238E27FC236}">
                <a16:creationId xmlns:a16="http://schemas.microsoft.com/office/drawing/2014/main" id="{337F5A2A-7143-1B35-FA1A-970DC3D6B41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8382305" y="-476402"/>
            <a:ext cx="4762195" cy="4762195"/>
          </a:xfrm>
          <a:prstGeom prst="rect">
            <a:avLst/>
          </a:prstGeom>
        </p:spPr>
      </p:pic>
      <p:pic>
        <p:nvPicPr>
          <p:cNvPr id="4" name="Image 1" descr="https://www.genspark.ai/image_placeholder.png">
            <a:extLst>
              <a:ext uri="{FF2B5EF4-FFF2-40B4-BE49-F238E27FC236}">
                <a16:creationId xmlns:a16="http://schemas.microsoft.com/office/drawing/2014/main" id="{C4B55A87-0C6C-6E0B-1C66-58A8F916A3D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-1143000" y="4190695"/>
            <a:ext cx="3810305" cy="3810305"/>
          </a:xfrm>
          <a:prstGeom prst="rect">
            <a:avLst/>
          </a:prstGeom>
        </p:spPr>
      </p:pic>
      <p:sp>
        <p:nvSpPr>
          <p:cNvPr id="5" name="Text 1">
            <a:extLst>
              <a:ext uri="{FF2B5EF4-FFF2-40B4-BE49-F238E27FC236}">
                <a16:creationId xmlns:a16="http://schemas.microsoft.com/office/drawing/2014/main" id="{696AF155-E745-303B-4D9B-45A988ADC267}"/>
              </a:ext>
            </a:extLst>
          </p:cNvPr>
          <p:cNvSpPr txBox="1"/>
          <p:nvPr/>
        </p:nvSpPr>
        <p:spPr>
          <a:xfrm>
            <a:off x="304495" y="286207"/>
            <a:ext cx="7801661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65F4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REFERENCES</a:t>
            </a:r>
            <a:endParaRPr lang="en-US" sz="2700" dirty="0"/>
          </a:p>
        </p:txBody>
      </p:sp>
      <p:sp>
        <p:nvSpPr>
          <p:cNvPr id="6" name="Shape 2">
            <a:extLst>
              <a:ext uri="{FF2B5EF4-FFF2-40B4-BE49-F238E27FC236}">
                <a16:creationId xmlns:a16="http://schemas.microsoft.com/office/drawing/2014/main" id="{2B00E7B9-BBED-7644-5FC8-A98F8194F0EB}"/>
              </a:ext>
            </a:extLst>
          </p:cNvPr>
          <p:cNvSpPr/>
          <p:nvPr/>
        </p:nvSpPr>
        <p:spPr>
          <a:xfrm>
            <a:off x="304495" y="761695"/>
            <a:ext cx="1218895" cy="3840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24" name="Shape 15">
            <a:extLst>
              <a:ext uri="{FF2B5EF4-FFF2-40B4-BE49-F238E27FC236}">
                <a16:creationId xmlns:a16="http://schemas.microsoft.com/office/drawing/2014/main" id="{36FE2C16-781B-812D-A9DA-D656AC675056}"/>
              </a:ext>
            </a:extLst>
          </p:cNvPr>
          <p:cNvSpPr/>
          <p:nvPr/>
        </p:nvSpPr>
        <p:spPr>
          <a:xfrm>
            <a:off x="304495" y="992125"/>
            <a:ext cx="11582705" cy="5104180"/>
          </a:xfrm>
          <a:prstGeom prst="roundRect">
            <a:avLst>
              <a:gd name="adj" fmla="val 937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16">
            <a:extLst>
              <a:ext uri="{FF2B5EF4-FFF2-40B4-BE49-F238E27FC236}">
                <a16:creationId xmlns:a16="http://schemas.microsoft.com/office/drawing/2014/main" id="{FC3617C8-272F-890C-1C54-72B1948DB672}"/>
              </a:ext>
            </a:extLst>
          </p:cNvPr>
          <p:cNvSpPr/>
          <p:nvPr/>
        </p:nvSpPr>
        <p:spPr>
          <a:xfrm flipH="1">
            <a:off x="304495" y="992125"/>
            <a:ext cx="115383" cy="510418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0" name="Text 20">
            <a:extLst>
              <a:ext uri="{FF2B5EF4-FFF2-40B4-BE49-F238E27FC236}">
                <a16:creationId xmlns:a16="http://schemas.microsoft.com/office/drawing/2014/main" id="{3B018C08-E5A1-A453-865F-5E0BB5BF28F1}"/>
              </a:ext>
            </a:extLst>
          </p:cNvPr>
          <p:cNvSpPr txBox="1"/>
          <p:nvPr/>
        </p:nvSpPr>
        <p:spPr>
          <a:xfrm>
            <a:off x="467426" y="1269858"/>
            <a:ext cx="11261153" cy="47297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Kementerian Kesehatan Republik Indonesia. (2023). </a:t>
            </a:r>
            <a:r>
              <a:rPr lang="en-US" sz="1600" dirty="0" err="1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Profil</a:t>
            </a:r>
            <a:r>
              <a:rPr lang="en-US" sz="16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Kesehatan Indonesia 2023. https://kemkes.go.id/app_asset/file_content_download/172231123666a86244b83fd8.51637104.pdf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47857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Kementerian Kesehatan Republik Indonesia. (2024). </a:t>
            </a:r>
            <a:r>
              <a:rPr lang="en-US" sz="1600" dirty="0" err="1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Survei</a:t>
            </a:r>
            <a:r>
              <a:rPr lang="en-US" sz="16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Kesehatan Indonesia (SKI) 2023 — </a:t>
            </a:r>
            <a:r>
              <a:rPr lang="en-US" sz="1600" dirty="0" err="1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hasil</a:t>
            </a:r>
            <a:r>
              <a:rPr lang="en-US" sz="16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&amp; </a:t>
            </a:r>
            <a:r>
              <a:rPr lang="en-US" sz="1600" dirty="0" err="1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angka</a:t>
            </a:r>
            <a:r>
              <a:rPr lang="en-US" sz="16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. https://www.badankebijakan.kemkes.go.id/hasil-ski-2023/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47857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American Heart Association. (2019). Suggested Time Interval Goals for Stroke Treatment (Door-to-Needle etc.) [PDF]. https://www.heart.org/-/media/files/professional/quality-improvement/target-stroke/target-stroke-phase-iii/9-17-update/ds14860-time-interval-one-pager_v2.pdf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47857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Khandelwal, A., Sarma, K., Hussain, M., Dikshit, P., &amp; Baidya, D. (2025). Acute ischemic stroke and the golden hour: Critical updates. Journal of Neurosciences in Rural Practice. https://ruralneuropractice.com/acute-ischemic-stroke-and-the-golden-hour-critical-updates/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47857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"Door to needle time 25 minutes thrombolysis therapy in acute ischemic stroke." Journal of Neurosurgery. https://www.jns-journal.com/article/S0022-510X%2819%2930999-2/fulltext</a:t>
            </a:r>
          </a:p>
        </p:txBody>
      </p:sp>
      <p:sp>
        <p:nvSpPr>
          <p:cNvPr id="61" name="Shape 45">
            <a:extLst>
              <a:ext uri="{FF2B5EF4-FFF2-40B4-BE49-F238E27FC236}">
                <a16:creationId xmlns:a16="http://schemas.microsoft.com/office/drawing/2014/main" id="{2282082B-B067-374E-430E-33256356BC43}"/>
              </a:ext>
            </a:extLst>
          </p:cNvPr>
          <p:cNvSpPr/>
          <p:nvPr/>
        </p:nvSpPr>
        <p:spPr>
          <a:xfrm>
            <a:off x="0" y="6667805"/>
            <a:ext cx="12191695" cy="190195"/>
          </a:xfrm>
          <a:prstGeom prst="rect">
            <a:avLst/>
          </a:prstGeom>
          <a:solidFill>
            <a:srgbClr val="047857"/>
          </a:solidFill>
          <a:ln/>
        </p:spPr>
      </p:sp>
    </p:spTree>
    <p:extLst>
      <p:ext uri="{BB962C8B-B14F-4D97-AF65-F5344CB8AC3E}">
        <p14:creationId xmlns:p14="http://schemas.microsoft.com/office/powerpoint/2010/main" val="228294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10298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3" name="Image 0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8382305" y="-476402"/>
            <a:ext cx="4762195" cy="4762195"/>
          </a:xfrm>
          <a:prstGeom prst="rect">
            <a:avLst/>
          </a:prstGeom>
        </p:spPr>
      </p:pic>
      <p:pic>
        <p:nvPicPr>
          <p:cNvPr id="4" name="Image 1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-1143000" y="4743907"/>
            <a:ext cx="3810305" cy="3810305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304495" y="286207"/>
            <a:ext cx="5534863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65F4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KRISIS STROKE INDONESIA</a:t>
            </a:r>
            <a:endParaRPr lang="en-US" sz="2700" dirty="0"/>
          </a:p>
        </p:txBody>
      </p:sp>
      <p:sp>
        <p:nvSpPr>
          <p:cNvPr id="6" name="Shape 2"/>
          <p:cNvSpPr/>
          <p:nvPr/>
        </p:nvSpPr>
        <p:spPr>
          <a:xfrm>
            <a:off x="304495" y="761695"/>
            <a:ext cx="1218895" cy="3840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" name="Shape 3"/>
          <p:cNvSpPr/>
          <p:nvPr/>
        </p:nvSpPr>
        <p:spPr>
          <a:xfrm>
            <a:off x="304495" y="1028700"/>
            <a:ext cx="6858000" cy="2038198"/>
          </a:xfrm>
          <a:prstGeom prst="roundRect">
            <a:avLst>
              <a:gd name="adj" fmla="val 1258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4"/>
          <p:cNvSpPr/>
          <p:nvPr/>
        </p:nvSpPr>
        <p:spPr>
          <a:xfrm>
            <a:off x="304495" y="1028700"/>
            <a:ext cx="47549" cy="203819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9" name="Shape 5"/>
          <p:cNvSpPr/>
          <p:nvPr/>
        </p:nvSpPr>
        <p:spPr>
          <a:xfrm>
            <a:off x="504749" y="1181405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29107" y="1304849"/>
            <a:ext cx="228600" cy="228600"/>
          </a:xfrm>
          <a:prstGeom prst="rect">
            <a:avLst/>
          </a:prstGeom>
        </p:spPr>
      </p:pic>
      <p:sp>
        <p:nvSpPr>
          <p:cNvPr id="11" name="Shape 6"/>
          <p:cNvSpPr/>
          <p:nvPr/>
        </p:nvSpPr>
        <p:spPr>
          <a:xfrm>
            <a:off x="304495" y="3219602"/>
            <a:ext cx="6858000" cy="1733702"/>
          </a:xfrm>
          <a:prstGeom prst="roundRect">
            <a:avLst>
              <a:gd name="adj" fmla="val 1739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7"/>
          <p:cNvSpPr/>
          <p:nvPr/>
        </p:nvSpPr>
        <p:spPr>
          <a:xfrm>
            <a:off x="304495" y="3219602"/>
            <a:ext cx="47549" cy="173370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3" name="Shape 8"/>
          <p:cNvSpPr/>
          <p:nvPr/>
        </p:nvSpPr>
        <p:spPr>
          <a:xfrm>
            <a:off x="504749" y="3372307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sp>
        <p:nvSpPr>
          <p:cNvPr id="14" name="Text 9"/>
          <p:cNvSpPr txBox="1"/>
          <p:nvPr/>
        </p:nvSpPr>
        <p:spPr>
          <a:xfrm>
            <a:off x="1123798" y="1285646"/>
            <a:ext cx="354330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Penyebab Kematian #1 di Indonesia</a:t>
            </a:r>
            <a:endParaRPr lang="en-US" sz="1500" dirty="0"/>
          </a:p>
        </p:txBody>
      </p:sp>
      <p:sp>
        <p:nvSpPr>
          <p:cNvPr id="15" name="Text 10"/>
          <p:cNvSpPr txBox="1"/>
          <p:nvPr/>
        </p:nvSpPr>
        <p:spPr>
          <a:xfrm>
            <a:off x="1123798" y="3476549"/>
            <a:ext cx="2382012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Tren Mengkhawatirkan</a:t>
            </a:r>
            <a:endParaRPr lang="en-US" sz="1500" dirty="0"/>
          </a:p>
        </p:txBody>
      </p:sp>
      <p:sp>
        <p:nvSpPr>
          <p:cNvPr id="16" name="Text 11"/>
          <p:cNvSpPr txBox="1"/>
          <p:nvPr/>
        </p:nvSpPr>
        <p:spPr>
          <a:xfrm>
            <a:off x="1114654" y="1781251"/>
            <a:ext cx="291510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19.42% dari total kematian (IHME 2019)</a:t>
            </a:r>
            <a:endParaRPr lang="en-US" sz="1200" dirty="0"/>
          </a:p>
        </p:txBody>
      </p:sp>
      <p:sp>
        <p:nvSpPr>
          <p:cNvPr id="17" name="Text 12"/>
          <p:cNvSpPr txBox="1"/>
          <p:nvPr/>
        </p:nvSpPr>
        <p:spPr>
          <a:xfrm>
            <a:off x="1114654" y="2085746"/>
            <a:ext cx="300106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Prevalensi 2023: 8.3 per 1,000 penduduk</a:t>
            </a:r>
            <a:endParaRPr lang="en-US" sz="1200" dirty="0"/>
          </a:p>
        </p:txBody>
      </p:sp>
      <p:sp>
        <p:nvSpPr>
          <p:cNvPr id="18" name="Text 13"/>
          <p:cNvSpPr txBox="1"/>
          <p:nvPr/>
        </p:nvSpPr>
        <p:spPr>
          <a:xfrm>
            <a:off x="1114654" y="2391156"/>
            <a:ext cx="31053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Biaya BPJS: Rp 5.2 triliun (peringkat ketiga)</a:t>
            </a:r>
            <a:endParaRPr lang="en-US" sz="1200" dirty="0"/>
          </a:p>
        </p:txBody>
      </p:sp>
      <p:sp>
        <p:nvSpPr>
          <p:cNvPr id="19" name="Text 14"/>
          <p:cNvSpPr txBox="1"/>
          <p:nvPr/>
        </p:nvSpPr>
        <p:spPr>
          <a:xfrm>
            <a:off x="1114654" y="2695651"/>
            <a:ext cx="414406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11.2% dari total kecacatan dan 18.5% dari total kematian</a:t>
            </a:r>
            <a:endParaRPr lang="en-US" sz="1200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29107" y="3495751"/>
            <a:ext cx="228600" cy="228600"/>
          </a:xfrm>
          <a:prstGeom prst="rect">
            <a:avLst/>
          </a:prstGeom>
        </p:spPr>
      </p:pic>
      <p:sp>
        <p:nvSpPr>
          <p:cNvPr id="21" name="Text 15"/>
          <p:cNvSpPr txBox="1"/>
          <p:nvPr/>
        </p:nvSpPr>
        <p:spPr>
          <a:xfrm>
            <a:off x="1114654" y="3972154"/>
            <a:ext cx="313456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Deteksi dini rendah: 11.3% dari target 90%</a:t>
            </a:r>
            <a:endParaRPr lang="en-US" sz="1200" dirty="0"/>
          </a:p>
        </p:txBody>
      </p:sp>
      <p:sp>
        <p:nvSpPr>
          <p:cNvPr id="22" name="Text 16"/>
          <p:cNvSpPr txBox="1"/>
          <p:nvPr/>
        </p:nvSpPr>
        <p:spPr>
          <a:xfrm>
            <a:off x="1114654" y="4276649"/>
            <a:ext cx="41340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 usia muda meningkat 67% dalam dekade terakhir</a:t>
            </a:r>
            <a:endParaRPr lang="en-US" sz="1200" dirty="0"/>
          </a:p>
        </p:txBody>
      </p:sp>
      <p:sp>
        <p:nvSpPr>
          <p:cNvPr id="23" name="Text 17"/>
          <p:cNvSpPr txBox="1"/>
          <p:nvPr/>
        </p:nvSpPr>
        <p:spPr>
          <a:xfrm>
            <a:off x="1114654" y="4581144"/>
            <a:ext cx="440100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90% stroke dapat dicegah melalui pengendalian faktor risiko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7391095" y="1028700"/>
            <a:ext cx="4496105" cy="2590495"/>
          </a:xfrm>
          <a:prstGeom prst="roundRect">
            <a:avLst>
              <a:gd name="adj" fmla="val 1038"/>
            </a:avLst>
          </a:prstGeom>
          <a:solidFill>
            <a:srgbClr val="FBBF24">
              <a:alpha val="15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5" name="Shape 19"/>
          <p:cNvSpPr/>
          <p:nvPr/>
        </p:nvSpPr>
        <p:spPr>
          <a:xfrm>
            <a:off x="7552944" y="1190549"/>
            <a:ext cx="476402" cy="476402"/>
          </a:xfrm>
          <a:prstGeom prst="ellipse">
            <a:avLst/>
          </a:prstGeom>
          <a:solidFill>
            <a:srgbClr val="E8F5E9"/>
          </a:solidFill>
          <a:ln w="12700">
            <a:solidFill>
              <a:srgbClr val="E5E7EB"/>
            </a:solidFill>
            <a:prstDash val="solid"/>
          </a:ln>
        </p:spPr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6"/>
          <a:srcRect l="-133" r="-133"/>
          <a:stretch/>
        </p:blipFill>
        <p:spPr>
          <a:xfrm>
            <a:off x="7705649" y="1314907"/>
            <a:ext cx="171907" cy="228600"/>
          </a:xfrm>
          <a:prstGeom prst="rect">
            <a:avLst/>
          </a:prstGeom>
        </p:spPr>
      </p:pic>
      <p:sp>
        <p:nvSpPr>
          <p:cNvPr id="27" name="Text 20"/>
          <p:cNvSpPr txBox="1"/>
          <p:nvPr/>
        </p:nvSpPr>
        <p:spPr>
          <a:xfrm>
            <a:off x="8172907" y="1295705"/>
            <a:ext cx="19056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Golden Hour Kritis</a:t>
            </a:r>
            <a:endParaRPr lang="en-US" sz="1500" dirty="0"/>
          </a:p>
        </p:txBody>
      </p:sp>
      <p:sp>
        <p:nvSpPr>
          <p:cNvPr id="28" name="Text 21"/>
          <p:cNvSpPr txBox="1"/>
          <p:nvPr/>
        </p:nvSpPr>
        <p:spPr>
          <a:xfrm>
            <a:off x="8162849" y="1790395"/>
            <a:ext cx="235275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3-4.5 jam setelah gejala muncul</a:t>
            </a:r>
            <a:endParaRPr lang="en-US" sz="1200" dirty="0"/>
          </a:p>
        </p:txBody>
      </p:sp>
      <p:sp>
        <p:nvSpPr>
          <p:cNvPr id="29" name="Text 22"/>
          <p:cNvSpPr txBox="1"/>
          <p:nvPr/>
        </p:nvSpPr>
        <p:spPr>
          <a:xfrm>
            <a:off x="8162849" y="2095805"/>
            <a:ext cx="255300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"Time is Brain" - setiap menit kritis</a:t>
            </a:r>
            <a:endParaRPr lang="en-US" sz="1200" dirty="0"/>
          </a:p>
        </p:txBody>
      </p:sp>
      <p:sp>
        <p:nvSpPr>
          <p:cNvPr id="30" name="Text 23"/>
          <p:cNvSpPr txBox="1"/>
          <p:nvPr/>
        </p:nvSpPr>
        <p:spPr>
          <a:xfrm>
            <a:off x="8162849" y="2400300"/>
            <a:ext cx="257220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Door-to-Needle: 60 menit protokol</a:t>
            </a:r>
            <a:endParaRPr lang="en-US" sz="1200" dirty="0"/>
          </a:p>
        </p:txBody>
      </p:sp>
      <p:sp>
        <p:nvSpPr>
          <p:cNvPr id="31" name="Text 24"/>
          <p:cNvSpPr txBox="1"/>
          <p:nvPr/>
        </p:nvSpPr>
        <p:spPr>
          <a:xfrm>
            <a:off x="8162849" y="2704795"/>
            <a:ext cx="292425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Metode FAST: Face, Arms, Speech, Time</a:t>
            </a:r>
            <a:endParaRPr lang="en-US" sz="1200" dirty="0"/>
          </a:p>
        </p:txBody>
      </p:sp>
      <p:sp>
        <p:nvSpPr>
          <p:cNvPr id="32" name="Text 25"/>
          <p:cNvSpPr txBox="1"/>
          <p:nvPr/>
        </p:nvSpPr>
        <p:spPr>
          <a:xfrm>
            <a:off x="8162849" y="3010205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Hanya 14-18% pasien yang ditangani dalam golden hour</a:t>
            </a:r>
            <a:endParaRPr lang="en-US" sz="1200" dirty="0"/>
          </a:p>
        </p:txBody>
      </p:sp>
      <p:sp>
        <p:nvSpPr>
          <p:cNvPr id="33" name="Shape 26"/>
          <p:cNvSpPr/>
          <p:nvPr/>
        </p:nvSpPr>
        <p:spPr>
          <a:xfrm>
            <a:off x="7391095" y="3771900"/>
            <a:ext cx="4496105" cy="2590495"/>
          </a:xfrm>
          <a:prstGeom prst="roundRect">
            <a:avLst>
              <a:gd name="adj" fmla="val 1038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34" name="Text 27"/>
          <p:cNvSpPr txBox="1"/>
          <p:nvPr/>
        </p:nvSpPr>
        <p:spPr>
          <a:xfrm>
            <a:off x="8237830" y="3943807"/>
            <a:ext cx="293888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Pasien Stroke Dalam Golden Hour</a:t>
            </a:r>
            <a:endParaRPr lang="en-US" sz="1300" dirty="0"/>
          </a:p>
        </p:txBody>
      </p:sp>
      <p:pic>
        <p:nvPicPr>
          <p:cNvPr id="35" name="Image 5" descr="preencoded.png"/>
          <p:cNvPicPr>
            <a:picLocks noChangeAspect="1"/>
          </p:cNvPicPr>
          <p:nvPr/>
        </p:nvPicPr>
        <p:blipFill>
          <a:blip r:embed="rId7"/>
          <a:srcRect t="-4" b="-4"/>
          <a:stretch/>
        </p:blipFill>
        <p:spPr>
          <a:xfrm>
            <a:off x="7543800" y="4267505"/>
            <a:ext cx="4190695" cy="1714500"/>
          </a:xfrm>
          <a:prstGeom prst="rect">
            <a:avLst/>
          </a:prstGeom>
        </p:spPr>
      </p:pic>
      <p:sp>
        <p:nvSpPr>
          <p:cNvPr id="36" name="Text 28"/>
          <p:cNvSpPr txBox="1"/>
          <p:nvPr/>
        </p:nvSpPr>
        <p:spPr>
          <a:xfrm>
            <a:off x="8272577" y="6048756"/>
            <a:ext cx="28200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Sumber: Kemkes &amp; Indonesian Stroke Society, 2024</a:t>
            </a:r>
            <a:endParaRPr lang="en-US" sz="900" dirty="0"/>
          </a:p>
        </p:txBody>
      </p:sp>
      <p:sp>
        <p:nvSpPr>
          <p:cNvPr id="37" name="Text 29"/>
          <p:cNvSpPr txBox="1"/>
          <p:nvPr/>
        </p:nvSpPr>
        <p:spPr>
          <a:xfrm>
            <a:off x="3218688" y="6734556"/>
            <a:ext cx="589147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C262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Keluarga sering panik &amp; tidak tahu langkah awal saat kejadian stroke.</a:t>
            </a:r>
            <a:endParaRPr lang="en-US" sz="1300" dirty="0"/>
          </a:p>
        </p:txBody>
      </p:sp>
      <p:sp>
        <p:nvSpPr>
          <p:cNvPr id="38" name="Shape 30"/>
          <p:cNvSpPr/>
          <p:nvPr/>
        </p:nvSpPr>
        <p:spPr>
          <a:xfrm>
            <a:off x="0" y="7220102"/>
            <a:ext cx="12191695" cy="19019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39" name="Shape 31"/>
          <p:cNvSpPr/>
          <p:nvPr/>
        </p:nvSpPr>
        <p:spPr>
          <a:xfrm>
            <a:off x="304495" y="6590995"/>
            <a:ext cx="11582705" cy="514807"/>
          </a:xfrm>
          <a:prstGeom prst="roundRect">
            <a:avLst>
              <a:gd name="adj" fmla="val 26314"/>
            </a:avLst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3" name="Image 0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8382305" y="-476402"/>
            <a:ext cx="4762195" cy="4762195"/>
          </a:xfrm>
          <a:prstGeom prst="rect">
            <a:avLst/>
          </a:prstGeom>
        </p:spPr>
      </p:pic>
      <p:pic>
        <p:nvPicPr>
          <p:cNvPr id="4" name="Image 1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-1143000" y="4190695"/>
            <a:ext cx="3810305" cy="3810305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304495" y="286207"/>
            <a:ext cx="7801661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65F4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SOLUSI: STROKECARE AI CALL CENTER</a:t>
            </a:r>
            <a:endParaRPr lang="en-US" sz="2700" dirty="0"/>
          </a:p>
        </p:txBody>
      </p:sp>
      <p:sp>
        <p:nvSpPr>
          <p:cNvPr id="6" name="Shape 2"/>
          <p:cNvSpPr/>
          <p:nvPr/>
        </p:nvSpPr>
        <p:spPr>
          <a:xfrm>
            <a:off x="304495" y="761695"/>
            <a:ext cx="1218895" cy="3840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" name="Shape 3"/>
          <p:cNvSpPr/>
          <p:nvPr/>
        </p:nvSpPr>
        <p:spPr>
          <a:xfrm>
            <a:off x="304495" y="1028700"/>
            <a:ext cx="11582705" cy="1447495"/>
          </a:xfrm>
          <a:prstGeom prst="roundRect">
            <a:avLst>
              <a:gd name="adj" fmla="val 2494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4"/>
          <p:cNvSpPr/>
          <p:nvPr/>
        </p:nvSpPr>
        <p:spPr>
          <a:xfrm>
            <a:off x="304495" y="1028700"/>
            <a:ext cx="47549" cy="1447495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9" name="Shape 5"/>
          <p:cNvSpPr/>
          <p:nvPr/>
        </p:nvSpPr>
        <p:spPr>
          <a:xfrm>
            <a:off x="504749" y="1181405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rcRect l="-133" r="-133"/>
          <a:stretch/>
        </p:blipFill>
        <p:spPr>
          <a:xfrm>
            <a:off x="657454" y="1304849"/>
            <a:ext cx="171907" cy="228600"/>
          </a:xfrm>
          <a:prstGeom prst="rect">
            <a:avLst/>
          </a:prstGeom>
        </p:spPr>
      </p:pic>
      <p:sp>
        <p:nvSpPr>
          <p:cNvPr id="11" name="Text 6"/>
          <p:cNvSpPr txBox="1"/>
          <p:nvPr/>
        </p:nvSpPr>
        <p:spPr>
          <a:xfrm>
            <a:off x="1123798" y="1285646"/>
            <a:ext cx="485820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AI Voice Agent untuk Emergency Stroke Response</a:t>
            </a:r>
            <a:endParaRPr lang="en-US" sz="1500" dirty="0"/>
          </a:p>
        </p:txBody>
      </p:sp>
      <p:sp>
        <p:nvSpPr>
          <p:cNvPr id="12" name="Shape 7"/>
          <p:cNvSpPr/>
          <p:nvPr/>
        </p:nvSpPr>
        <p:spPr>
          <a:xfrm>
            <a:off x="2063801" y="1819656"/>
            <a:ext cx="2447849" cy="342900"/>
          </a:xfrm>
          <a:prstGeom prst="roundRect">
            <a:avLst>
              <a:gd name="adj" fmla="val 148148"/>
            </a:avLst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215591" y="1914754"/>
            <a:ext cx="152705" cy="152705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597603" y="1819656"/>
            <a:ext cx="2210105" cy="342900"/>
          </a:xfrm>
          <a:prstGeom prst="roundRect">
            <a:avLst>
              <a:gd name="adj" fmla="val 148148"/>
            </a:avLst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5" name="Shape 9"/>
          <p:cNvSpPr/>
          <p:nvPr/>
        </p:nvSpPr>
        <p:spPr>
          <a:xfrm>
            <a:off x="6896405" y="1819656"/>
            <a:ext cx="1733702" cy="342900"/>
          </a:xfrm>
          <a:prstGeom prst="roundRect">
            <a:avLst>
              <a:gd name="adj" fmla="val 148148"/>
            </a:avLst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6" name="Text 10"/>
          <p:cNvSpPr txBox="1"/>
          <p:nvPr/>
        </p:nvSpPr>
        <p:spPr>
          <a:xfrm>
            <a:off x="2444191" y="1886407"/>
            <a:ext cx="20290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E7D32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Twilio Voice Gateway 24/7</a:t>
            </a:r>
            <a:endParaRPr lang="en-US" sz="1200" dirty="0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750308" y="1914754"/>
            <a:ext cx="152705" cy="152705"/>
          </a:xfrm>
          <a:prstGeom prst="rect">
            <a:avLst/>
          </a:prstGeom>
        </p:spPr>
      </p:pic>
      <p:sp>
        <p:nvSpPr>
          <p:cNvPr id="18" name="Text 11"/>
          <p:cNvSpPr txBox="1"/>
          <p:nvPr/>
        </p:nvSpPr>
        <p:spPr>
          <a:xfrm>
            <a:off x="4978908" y="1886407"/>
            <a:ext cx="179131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E7D32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Deepgram Voice Agent</a:t>
            </a:r>
            <a:endParaRPr lang="en-US" sz="120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7048195" y="1914754"/>
            <a:ext cx="152705" cy="152705"/>
          </a:xfrm>
          <a:prstGeom prst="rect">
            <a:avLst/>
          </a:prstGeom>
        </p:spPr>
      </p:pic>
      <p:sp>
        <p:nvSpPr>
          <p:cNvPr id="20" name="Shape 12"/>
          <p:cNvSpPr/>
          <p:nvPr/>
        </p:nvSpPr>
        <p:spPr>
          <a:xfrm>
            <a:off x="8719718" y="1819656"/>
            <a:ext cx="2066544" cy="342900"/>
          </a:xfrm>
          <a:prstGeom prst="roundRect">
            <a:avLst>
              <a:gd name="adj" fmla="val 148148"/>
            </a:avLst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1" name="Text 13"/>
          <p:cNvSpPr txBox="1"/>
          <p:nvPr/>
        </p:nvSpPr>
        <p:spPr>
          <a:xfrm>
            <a:off x="7276795" y="1886407"/>
            <a:ext cx="131490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E7D32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FAST Protocol AI</a:t>
            </a:r>
            <a:endParaRPr lang="en-US" sz="1200" dirty="0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8"/>
          <a:srcRect t="-180" b="-180"/>
          <a:stretch/>
        </p:blipFill>
        <p:spPr>
          <a:xfrm>
            <a:off x="8872423" y="1914754"/>
            <a:ext cx="190195" cy="152705"/>
          </a:xfrm>
          <a:prstGeom prst="rect">
            <a:avLst/>
          </a:prstGeom>
        </p:spPr>
      </p:pic>
      <p:sp>
        <p:nvSpPr>
          <p:cNvPr id="23" name="Text 14"/>
          <p:cNvSpPr txBox="1"/>
          <p:nvPr/>
        </p:nvSpPr>
        <p:spPr>
          <a:xfrm>
            <a:off x="9138514" y="1886407"/>
            <a:ext cx="16102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E7D32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Emergency Dispatch</a:t>
            </a:r>
            <a:endParaRPr lang="en-US" sz="1200" dirty="0"/>
          </a:p>
        </p:txBody>
      </p:sp>
      <p:sp>
        <p:nvSpPr>
          <p:cNvPr id="24" name="Shape 15"/>
          <p:cNvSpPr/>
          <p:nvPr/>
        </p:nvSpPr>
        <p:spPr>
          <a:xfrm>
            <a:off x="304495" y="2704795"/>
            <a:ext cx="11582705" cy="2361895"/>
          </a:xfrm>
          <a:prstGeom prst="roundRect">
            <a:avLst>
              <a:gd name="adj" fmla="val 937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16"/>
          <p:cNvSpPr/>
          <p:nvPr/>
        </p:nvSpPr>
        <p:spPr>
          <a:xfrm>
            <a:off x="304495" y="2704795"/>
            <a:ext cx="47549" cy="2361895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6" name="Text 17"/>
          <p:cNvSpPr txBox="1"/>
          <p:nvPr/>
        </p:nvSpPr>
        <p:spPr>
          <a:xfrm>
            <a:off x="3381451" y="2915107"/>
            <a:ext cx="560618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Process Flow: Dari Panggilan Hingga Penyelamatan Golden Hour</a:t>
            </a:r>
            <a:endParaRPr lang="en-US" sz="1300" dirty="0"/>
          </a:p>
        </p:txBody>
      </p:sp>
      <p:sp>
        <p:nvSpPr>
          <p:cNvPr id="27" name="Shape 18"/>
          <p:cNvSpPr/>
          <p:nvPr/>
        </p:nvSpPr>
        <p:spPr>
          <a:xfrm>
            <a:off x="1841602" y="3467405"/>
            <a:ext cx="761695" cy="761695"/>
          </a:xfrm>
          <a:prstGeom prst="roundRect">
            <a:avLst>
              <a:gd name="adj" fmla="val 120048"/>
            </a:avLst>
          </a:prstGeom>
          <a:solidFill>
            <a:srgbClr val="D1FAE5"/>
          </a:solidFill>
          <a:ln/>
        </p:spPr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2050999" y="3676802"/>
            <a:ext cx="342900" cy="342900"/>
          </a:xfrm>
          <a:prstGeom prst="rect">
            <a:avLst/>
          </a:prstGeom>
        </p:spPr>
      </p:pic>
      <p:sp>
        <p:nvSpPr>
          <p:cNvPr id="29" name="Text 19"/>
          <p:cNvSpPr txBox="1"/>
          <p:nvPr/>
        </p:nvSpPr>
        <p:spPr>
          <a:xfrm>
            <a:off x="1663294" y="4315054"/>
            <a:ext cx="123901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Emergency Call</a:t>
            </a:r>
            <a:endParaRPr lang="en-US" sz="1200" dirty="0"/>
          </a:p>
        </p:txBody>
      </p:sp>
      <p:sp>
        <p:nvSpPr>
          <p:cNvPr id="30" name="Text 20"/>
          <p:cNvSpPr txBox="1"/>
          <p:nvPr/>
        </p:nvSpPr>
        <p:spPr>
          <a:xfrm>
            <a:off x="1095451" y="4533595"/>
            <a:ext cx="235823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Pasien/keluarga menelepon layanan</a:t>
            </a:r>
            <a:endParaRPr lang="en-US" sz="1000" dirty="0"/>
          </a:p>
        </p:txBody>
      </p:sp>
      <p:sp>
        <p:nvSpPr>
          <p:cNvPr id="31" name="Shape 21"/>
          <p:cNvSpPr/>
          <p:nvPr/>
        </p:nvSpPr>
        <p:spPr>
          <a:xfrm>
            <a:off x="3617366" y="4086454"/>
            <a:ext cx="1114654" cy="1920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2" name="Shape 22"/>
          <p:cNvSpPr/>
          <p:nvPr/>
        </p:nvSpPr>
        <p:spPr>
          <a:xfrm>
            <a:off x="5738774" y="3467405"/>
            <a:ext cx="761695" cy="761695"/>
          </a:xfrm>
          <a:prstGeom prst="roundRect">
            <a:avLst>
              <a:gd name="adj" fmla="val 120048"/>
            </a:avLst>
          </a:prstGeom>
          <a:solidFill>
            <a:srgbClr val="D1FAE5"/>
          </a:solidFill>
          <a:ln/>
        </p:spPr>
      </p:sp>
      <p:pic>
        <p:nvPicPr>
          <p:cNvPr id="33" name="Image 8" descr="preencoded.png"/>
          <p:cNvPicPr>
            <a:picLocks noChangeAspect="1"/>
          </p:cNvPicPr>
          <p:nvPr/>
        </p:nvPicPr>
        <p:blipFill>
          <a:blip r:embed="rId10"/>
          <a:srcRect l="-27" r="-27"/>
          <a:stretch/>
        </p:blipFill>
        <p:spPr>
          <a:xfrm>
            <a:off x="5905195" y="3676802"/>
            <a:ext cx="428854" cy="342900"/>
          </a:xfrm>
          <a:prstGeom prst="rect">
            <a:avLst/>
          </a:prstGeom>
        </p:spPr>
      </p:pic>
      <p:sp>
        <p:nvSpPr>
          <p:cNvPr id="34" name="Text 23"/>
          <p:cNvSpPr txBox="1"/>
          <p:nvPr/>
        </p:nvSpPr>
        <p:spPr>
          <a:xfrm>
            <a:off x="5486400" y="4315054"/>
            <a:ext cx="13908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FAST Assessment</a:t>
            </a:r>
            <a:endParaRPr lang="en-US" sz="1200" dirty="0"/>
          </a:p>
        </p:txBody>
      </p:sp>
      <p:sp>
        <p:nvSpPr>
          <p:cNvPr id="35" name="Text 24"/>
          <p:cNvSpPr txBox="1"/>
          <p:nvPr/>
        </p:nvSpPr>
        <p:spPr>
          <a:xfrm>
            <a:off x="5134356" y="4533595"/>
            <a:ext cx="207203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AI melakukan evaluasi real-time</a:t>
            </a:r>
            <a:endParaRPr lang="en-US" sz="1000" dirty="0"/>
          </a:p>
        </p:txBody>
      </p:sp>
      <p:sp>
        <p:nvSpPr>
          <p:cNvPr id="36" name="Shape 25"/>
          <p:cNvSpPr/>
          <p:nvPr/>
        </p:nvSpPr>
        <p:spPr>
          <a:xfrm>
            <a:off x="7513625" y="4086454"/>
            <a:ext cx="1114654" cy="1920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7" name="Shape 26"/>
          <p:cNvSpPr/>
          <p:nvPr/>
        </p:nvSpPr>
        <p:spPr>
          <a:xfrm>
            <a:off x="9635947" y="3467405"/>
            <a:ext cx="761695" cy="761695"/>
          </a:xfrm>
          <a:prstGeom prst="roundRect">
            <a:avLst>
              <a:gd name="adj" fmla="val 120048"/>
            </a:avLst>
          </a:prstGeom>
          <a:solidFill>
            <a:srgbClr val="D1FAE5"/>
          </a:solidFill>
          <a:ln/>
        </p:spPr>
      </p:sp>
      <p:pic>
        <p:nvPicPr>
          <p:cNvPr id="38" name="Image 9" descr="preencoded.png"/>
          <p:cNvPicPr>
            <a:picLocks noChangeAspect="1"/>
          </p:cNvPicPr>
          <p:nvPr/>
        </p:nvPicPr>
        <p:blipFill>
          <a:blip r:embed="rId11"/>
          <a:srcRect l="-27" r="-27"/>
          <a:stretch/>
        </p:blipFill>
        <p:spPr>
          <a:xfrm>
            <a:off x="9802368" y="3676802"/>
            <a:ext cx="428854" cy="342900"/>
          </a:xfrm>
          <a:prstGeom prst="rect">
            <a:avLst/>
          </a:prstGeom>
        </p:spPr>
      </p:pic>
      <p:sp>
        <p:nvSpPr>
          <p:cNvPr id="39" name="Text 27"/>
          <p:cNvSpPr txBox="1"/>
          <p:nvPr/>
        </p:nvSpPr>
        <p:spPr>
          <a:xfrm>
            <a:off x="9260129" y="4315054"/>
            <a:ext cx="162946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Ambulance Dispatch</a:t>
            </a:r>
            <a:endParaRPr lang="en-US" sz="1200" dirty="0"/>
          </a:p>
        </p:txBody>
      </p:sp>
      <p:sp>
        <p:nvSpPr>
          <p:cNvPr id="40" name="Text 28"/>
          <p:cNvSpPr txBox="1"/>
          <p:nvPr/>
        </p:nvSpPr>
        <p:spPr>
          <a:xfrm>
            <a:off x="9027871" y="4533595"/>
            <a:ext cx="2082089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Pengarahan ke RS Stroke-Ready</a:t>
            </a:r>
            <a:endParaRPr lang="en-US" sz="1000" dirty="0"/>
          </a:p>
        </p:txBody>
      </p:sp>
      <p:sp>
        <p:nvSpPr>
          <p:cNvPr id="41" name="Shape 29"/>
          <p:cNvSpPr/>
          <p:nvPr/>
        </p:nvSpPr>
        <p:spPr>
          <a:xfrm>
            <a:off x="304495" y="5296205"/>
            <a:ext cx="2781605" cy="1076249"/>
          </a:xfrm>
          <a:prstGeom prst="roundRect">
            <a:avLst>
              <a:gd name="adj" fmla="val 4511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2" name="Shape 30"/>
          <p:cNvSpPr/>
          <p:nvPr/>
        </p:nvSpPr>
        <p:spPr>
          <a:xfrm>
            <a:off x="304495" y="6344107"/>
            <a:ext cx="2781605" cy="28346"/>
          </a:xfrm>
          <a:prstGeom prst="rect">
            <a:avLst/>
          </a:prstGeom>
          <a:solidFill>
            <a:srgbClr val="2E7D32"/>
          </a:solidFill>
          <a:ln/>
        </p:spPr>
      </p:sp>
      <p:pic>
        <p:nvPicPr>
          <p:cNvPr id="43" name="Image 10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552651" y="5410505"/>
            <a:ext cx="286207" cy="286207"/>
          </a:xfrm>
          <a:prstGeom prst="rect">
            <a:avLst/>
          </a:prstGeom>
        </p:spPr>
      </p:pic>
      <p:sp>
        <p:nvSpPr>
          <p:cNvPr id="44" name="Shape 31"/>
          <p:cNvSpPr/>
          <p:nvPr/>
        </p:nvSpPr>
        <p:spPr>
          <a:xfrm>
            <a:off x="3238805" y="5296205"/>
            <a:ext cx="2781605" cy="1076249"/>
          </a:xfrm>
          <a:prstGeom prst="roundRect">
            <a:avLst>
              <a:gd name="adj" fmla="val 4511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5" name="Shape 32"/>
          <p:cNvSpPr/>
          <p:nvPr/>
        </p:nvSpPr>
        <p:spPr>
          <a:xfrm>
            <a:off x="3238805" y="6344107"/>
            <a:ext cx="2781605" cy="28346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46" name="Shape 33"/>
          <p:cNvSpPr/>
          <p:nvPr/>
        </p:nvSpPr>
        <p:spPr>
          <a:xfrm>
            <a:off x="6172200" y="5296205"/>
            <a:ext cx="2781605" cy="1076249"/>
          </a:xfrm>
          <a:prstGeom prst="roundRect">
            <a:avLst>
              <a:gd name="adj" fmla="val 4511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7" name="Shape 34"/>
          <p:cNvSpPr/>
          <p:nvPr/>
        </p:nvSpPr>
        <p:spPr>
          <a:xfrm>
            <a:off x="6172200" y="6344107"/>
            <a:ext cx="2781605" cy="28346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48" name="Text 35"/>
          <p:cNvSpPr txBox="1"/>
          <p:nvPr/>
        </p:nvSpPr>
        <p:spPr>
          <a:xfrm>
            <a:off x="729691" y="5781751"/>
            <a:ext cx="204825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Real-time Voice Guidance</a:t>
            </a:r>
            <a:endParaRPr lang="en-US" sz="1200" dirty="0"/>
          </a:p>
        </p:txBody>
      </p:sp>
      <p:sp>
        <p:nvSpPr>
          <p:cNvPr id="49" name="Text 36"/>
          <p:cNvSpPr txBox="1"/>
          <p:nvPr/>
        </p:nvSpPr>
        <p:spPr>
          <a:xfrm>
            <a:off x="1034186" y="6038698"/>
            <a:ext cx="142463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vs aplikasi text-based</a:t>
            </a:r>
            <a:endParaRPr lang="en-US" sz="1000" dirty="0"/>
          </a:p>
        </p:txBody>
      </p:sp>
      <p:pic>
        <p:nvPicPr>
          <p:cNvPr id="50" name="Image 11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4486046" y="5410505"/>
            <a:ext cx="286207" cy="286207"/>
          </a:xfrm>
          <a:prstGeom prst="rect">
            <a:avLst/>
          </a:prstGeom>
        </p:spPr>
      </p:pic>
      <p:sp>
        <p:nvSpPr>
          <p:cNvPr id="51" name="Text 37"/>
          <p:cNvSpPr txBox="1"/>
          <p:nvPr/>
        </p:nvSpPr>
        <p:spPr>
          <a:xfrm>
            <a:off x="3920947" y="5781751"/>
            <a:ext cx="153436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24/7 AI Availability</a:t>
            </a:r>
            <a:endParaRPr lang="en-US" sz="1200" dirty="0"/>
          </a:p>
        </p:txBody>
      </p:sp>
      <p:sp>
        <p:nvSpPr>
          <p:cNvPr id="52" name="Text 38"/>
          <p:cNvSpPr txBox="1"/>
          <p:nvPr/>
        </p:nvSpPr>
        <p:spPr>
          <a:xfrm>
            <a:off x="6592824" y="5781751"/>
            <a:ext cx="2057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FAST Protocol Integration</a:t>
            </a:r>
            <a:endParaRPr lang="en-US" sz="1200" dirty="0"/>
          </a:p>
        </p:txBody>
      </p:sp>
      <p:sp>
        <p:nvSpPr>
          <p:cNvPr id="53" name="Text 39"/>
          <p:cNvSpPr txBox="1"/>
          <p:nvPr/>
        </p:nvSpPr>
        <p:spPr>
          <a:xfrm>
            <a:off x="9497873" y="5781751"/>
            <a:ext cx="211500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Golden Hour Optimization</a:t>
            </a:r>
            <a:endParaRPr lang="en-US" sz="1200" dirty="0"/>
          </a:p>
        </p:txBody>
      </p:sp>
      <p:sp>
        <p:nvSpPr>
          <p:cNvPr id="54" name="Text 40"/>
          <p:cNvSpPr txBox="1"/>
          <p:nvPr/>
        </p:nvSpPr>
        <p:spPr>
          <a:xfrm>
            <a:off x="3713378" y="6038698"/>
            <a:ext cx="193852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vs operator manusia terbatas</a:t>
            </a:r>
            <a:endParaRPr lang="en-US" sz="1000" dirty="0"/>
          </a:p>
        </p:txBody>
      </p:sp>
      <p:pic>
        <p:nvPicPr>
          <p:cNvPr id="55" name="Image 12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7420356" y="5410505"/>
            <a:ext cx="286207" cy="286207"/>
          </a:xfrm>
          <a:prstGeom prst="rect">
            <a:avLst/>
          </a:prstGeom>
        </p:spPr>
      </p:pic>
      <p:sp>
        <p:nvSpPr>
          <p:cNvPr id="56" name="Shape 41"/>
          <p:cNvSpPr/>
          <p:nvPr/>
        </p:nvSpPr>
        <p:spPr>
          <a:xfrm>
            <a:off x="9105595" y="5296205"/>
            <a:ext cx="2781605" cy="1076249"/>
          </a:xfrm>
          <a:prstGeom prst="roundRect">
            <a:avLst>
              <a:gd name="adj" fmla="val 4511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7" name="Shape 42"/>
          <p:cNvSpPr/>
          <p:nvPr/>
        </p:nvSpPr>
        <p:spPr>
          <a:xfrm>
            <a:off x="9105595" y="6344107"/>
            <a:ext cx="2781605" cy="28346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58" name="Text 43"/>
          <p:cNvSpPr txBox="1"/>
          <p:nvPr/>
        </p:nvSpPr>
        <p:spPr>
          <a:xfrm>
            <a:off x="6654089" y="6038698"/>
            <a:ext cx="191932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vs layanan emergency umum</a:t>
            </a:r>
            <a:endParaRPr lang="en-US" sz="1000" dirty="0"/>
          </a:p>
        </p:txBody>
      </p:sp>
      <p:pic>
        <p:nvPicPr>
          <p:cNvPr id="59" name="Image 13" descr="preencoded.png"/>
          <p:cNvPicPr>
            <a:picLocks noChangeAspect="1"/>
          </p:cNvPicPr>
          <p:nvPr/>
        </p:nvPicPr>
        <p:blipFill>
          <a:blip r:embed="rId15"/>
          <a:srcRect l="-1118" r="-1118"/>
          <a:stretch/>
        </p:blipFill>
        <p:spPr>
          <a:xfrm>
            <a:off x="10386670" y="5410505"/>
            <a:ext cx="219456" cy="286207"/>
          </a:xfrm>
          <a:prstGeom prst="rect">
            <a:avLst/>
          </a:prstGeom>
        </p:spPr>
      </p:pic>
      <p:sp>
        <p:nvSpPr>
          <p:cNvPr id="60" name="Text 44"/>
          <p:cNvSpPr txBox="1"/>
          <p:nvPr/>
        </p:nvSpPr>
        <p:spPr>
          <a:xfrm>
            <a:off x="9663379" y="6038698"/>
            <a:ext cx="176753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vs kedatangan RS tertunda</a:t>
            </a:r>
            <a:endParaRPr lang="en-US" sz="1000" dirty="0"/>
          </a:p>
        </p:txBody>
      </p:sp>
      <p:sp>
        <p:nvSpPr>
          <p:cNvPr id="61" name="Shape 45"/>
          <p:cNvSpPr/>
          <p:nvPr/>
        </p:nvSpPr>
        <p:spPr>
          <a:xfrm>
            <a:off x="0" y="6667805"/>
            <a:ext cx="12191695" cy="190195"/>
          </a:xfrm>
          <a:prstGeom prst="rect">
            <a:avLst/>
          </a:prstGeom>
          <a:solidFill>
            <a:srgbClr val="047857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96405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3" name="Image 0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8382305" y="-476402"/>
            <a:ext cx="4762195" cy="4762195"/>
          </a:xfrm>
          <a:prstGeom prst="rect">
            <a:avLst/>
          </a:prstGeom>
        </p:spPr>
      </p:pic>
      <p:pic>
        <p:nvPicPr>
          <p:cNvPr id="4" name="Image 1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-1143000" y="4229100"/>
            <a:ext cx="3810305" cy="3810305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304495" y="286207"/>
            <a:ext cx="535381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65F4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MARKET &amp; TARGET PASAR</a:t>
            </a:r>
            <a:endParaRPr lang="en-US" sz="2700" dirty="0"/>
          </a:p>
        </p:txBody>
      </p:sp>
      <p:sp>
        <p:nvSpPr>
          <p:cNvPr id="6" name="Shape 2"/>
          <p:cNvSpPr/>
          <p:nvPr/>
        </p:nvSpPr>
        <p:spPr>
          <a:xfrm>
            <a:off x="304495" y="761695"/>
            <a:ext cx="1218895" cy="3840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" name="Shape 3"/>
          <p:cNvSpPr/>
          <p:nvPr/>
        </p:nvSpPr>
        <p:spPr>
          <a:xfrm>
            <a:off x="304495" y="1028700"/>
            <a:ext cx="11582705" cy="2723998"/>
          </a:xfrm>
          <a:prstGeom prst="roundRect">
            <a:avLst>
              <a:gd name="adj" fmla="val 704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4"/>
          <p:cNvSpPr/>
          <p:nvPr/>
        </p:nvSpPr>
        <p:spPr>
          <a:xfrm>
            <a:off x="304495" y="1028700"/>
            <a:ext cx="47549" cy="272399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9" name="Shape 5"/>
          <p:cNvSpPr/>
          <p:nvPr/>
        </p:nvSpPr>
        <p:spPr>
          <a:xfrm>
            <a:off x="504749" y="1181405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29107" y="1304849"/>
            <a:ext cx="228600" cy="228600"/>
          </a:xfrm>
          <a:prstGeom prst="rect">
            <a:avLst/>
          </a:prstGeom>
        </p:spPr>
      </p:pic>
      <p:sp>
        <p:nvSpPr>
          <p:cNvPr id="11" name="Text 6"/>
          <p:cNvSpPr txBox="1"/>
          <p:nvPr/>
        </p:nvSpPr>
        <p:spPr>
          <a:xfrm>
            <a:off x="1123798" y="1285646"/>
            <a:ext cx="2382012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MASSIVE OPPORTUNITY</a:t>
            </a:r>
            <a:endParaRPr lang="en-US" sz="1500" dirty="0"/>
          </a:p>
        </p:txBody>
      </p:sp>
      <p:sp>
        <p:nvSpPr>
          <p:cNvPr id="12" name="Text 7"/>
          <p:cNvSpPr txBox="1"/>
          <p:nvPr/>
        </p:nvSpPr>
        <p:spPr>
          <a:xfrm>
            <a:off x="1114654" y="1781251"/>
            <a:ext cx="311536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2.3 juta kasus stroke tahunan di Indonesia</a:t>
            </a:r>
            <a:endParaRPr lang="en-US" sz="1200" dirty="0"/>
          </a:p>
        </p:txBody>
      </p:sp>
      <p:sp>
        <p:nvSpPr>
          <p:cNvPr id="13" name="Text 8"/>
          <p:cNvSpPr txBox="1"/>
          <p:nvPr/>
        </p:nvSpPr>
        <p:spPr>
          <a:xfrm>
            <a:off x="1114654" y="2085746"/>
            <a:ext cx="46963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67% peningkatan kasus stroke usia muda dalam dekade terakhir</a:t>
            </a:r>
            <a:endParaRPr lang="en-US" sz="1200" dirty="0"/>
          </a:p>
        </p:txBody>
      </p:sp>
      <p:sp>
        <p:nvSpPr>
          <p:cNvPr id="14" name="Text 9"/>
          <p:cNvSpPr txBox="1"/>
          <p:nvPr/>
        </p:nvSpPr>
        <p:spPr>
          <a:xfrm>
            <a:off x="1114654" y="2391156"/>
            <a:ext cx="277246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Digital health market: $2.64B by 2025</a:t>
            </a:r>
            <a:endParaRPr lang="en-US" sz="120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5"/>
          <a:srcRect t="-3" b="-3"/>
          <a:stretch/>
        </p:blipFill>
        <p:spPr>
          <a:xfrm>
            <a:off x="6234379" y="1772107"/>
            <a:ext cx="5495544" cy="182880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304495" y="3981298"/>
            <a:ext cx="5676595" cy="2609698"/>
          </a:xfrm>
          <a:prstGeom prst="roundRect">
            <a:avLst>
              <a:gd name="adj" fmla="val 767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1"/>
          <p:cNvSpPr/>
          <p:nvPr/>
        </p:nvSpPr>
        <p:spPr>
          <a:xfrm>
            <a:off x="304495" y="3981298"/>
            <a:ext cx="47549" cy="2609698"/>
          </a:xfrm>
          <a:prstGeom prst="rect">
            <a:avLst/>
          </a:prstGeom>
          <a:solidFill>
            <a:srgbClr val="1976D2"/>
          </a:solidFill>
          <a:ln/>
        </p:spPr>
      </p:sp>
      <p:sp>
        <p:nvSpPr>
          <p:cNvPr id="18" name="Shape 12"/>
          <p:cNvSpPr/>
          <p:nvPr/>
        </p:nvSpPr>
        <p:spPr>
          <a:xfrm>
            <a:off x="504749" y="4134002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6"/>
          <a:srcRect l="-80" r="-80"/>
          <a:stretch/>
        </p:blipFill>
        <p:spPr>
          <a:xfrm>
            <a:off x="599846" y="4257446"/>
            <a:ext cx="286207" cy="228600"/>
          </a:xfrm>
          <a:prstGeom prst="rect">
            <a:avLst/>
          </a:prstGeom>
        </p:spPr>
      </p:pic>
      <p:sp>
        <p:nvSpPr>
          <p:cNvPr id="20" name="Text 13"/>
          <p:cNvSpPr txBox="1"/>
          <p:nvPr/>
        </p:nvSpPr>
        <p:spPr>
          <a:xfrm>
            <a:off x="1123798" y="4238244"/>
            <a:ext cx="2009851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40A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TARGET PENGGUNA</a:t>
            </a:r>
            <a:endParaRPr lang="en-US" sz="1500" dirty="0"/>
          </a:p>
        </p:txBody>
      </p:sp>
      <p:sp>
        <p:nvSpPr>
          <p:cNvPr id="21" name="Shape 14"/>
          <p:cNvSpPr/>
          <p:nvPr/>
        </p:nvSpPr>
        <p:spPr>
          <a:xfrm>
            <a:off x="504749" y="4724705"/>
            <a:ext cx="1676095" cy="1714500"/>
          </a:xfrm>
          <a:prstGeom prst="roundRect">
            <a:avLst>
              <a:gd name="adj" fmla="val 2480"/>
            </a:avLst>
          </a:prstGeom>
          <a:solidFill>
            <a:srgbClr val="EFF6FF"/>
          </a:solidFill>
          <a:ln/>
        </p:spPr>
      </p:sp>
      <p:sp>
        <p:nvSpPr>
          <p:cNvPr id="22" name="Text 15"/>
          <p:cNvSpPr txBox="1"/>
          <p:nvPr/>
        </p:nvSpPr>
        <p:spPr>
          <a:xfrm>
            <a:off x="1049731" y="4848149"/>
            <a:ext cx="7050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40A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Primary</a:t>
            </a:r>
            <a:endParaRPr lang="en-US" sz="1200" dirty="0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7"/>
          <a:srcRect l="-80" r="-80"/>
          <a:stretch/>
        </p:blipFill>
        <p:spPr>
          <a:xfrm>
            <a:off x="1198778" y="5143500"/>
            <a:ext cx="286207" cy="22860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2330806" y="4724705"/>
            <a:ext cx="1676095" cy="1714500"/>
          </a:xfrm>
          <a:prstGeom prst="roundRect">
            <a:avLst>
              <a:gd name="adj" fmla="val 2480"/>
            </a:avLst>
          </a:prstGeom>
          <a:solidFill>
            <a:srgbClr val="EFF6FF"/>
          </a:solidFill>
          <a:ln/>
        </p:spPr>
      </p:sp>
      <p:sp>
        <p:nvSpPr>
          <p:cNvPr id="25" name="Shape 17"/>
          <p:cNvSpPr/>
          <p:nvPr/>
        </p:nvSpPr>
        <p:spPr>
          <a:xfrm>
            <a:off x="4155948" y="4724705"/>
            <a:ext cx="1676095" cy="1714500"/>
          </a:xfrm>
          <a:prstGeom prst="roundRect">
            <a:avLst>
              <a:gd name="adj" fmla="val 2480"/>
            </a:avLst>
          </a:prstGeom>
          <a:solidFill>
            <a:srgbClr val="EFF6FF"/>
          </a:solidFill>
          <a:ln/>
        </p:spPr>
      </p:sp>
      <p:sp>
        <p:nvSpPr>
          <p:cNvPr id="26" name="Text 18"/>
          <p:cNvSpPr txBox="1"/>
          <p:nvPr/>
        </p:nvSpPr>
        <p:spPr>
          <a:xfrm>
            <a:off x="2783434" y="4848149"/>
            <a:ext cx="8860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40A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Secondary</a:t>
            </a:r>
            <a:endParaRPr lang="en-US" sz="1200" dirty="0"/>
          </a:p>
        </p:txBody>
      </p:sp>
      <p:sp>
        <p:nvSpPr>
          <p:cNvPr id="27" name="Text 19"/>
          <p:cNvSpPr txBox="1"/>
          <p:nvPr/>
        </p:nvSpPr>
        <p:spPr>
          <a:xfrm>
            <a:off x="4703674" y="4848149"/>
            <a:ext cx="6958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40A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Tertiary</a:t>
            </a:r>
            <a:endParaRPr lang="en-US" sz="1200" dirty="0"/>
          </a:p>
        </p:txBody>
      </p:sp>
      <p:sp>
        <p:nvSpPr>
          <p:cNvPr id="28" name="Text 20"/>
          <p:cNvSpPr txBox="1"/>
          <p:nvPr/>
        </p:nvSpPr>
        <p:spPr>
          <a:xfrm>
            <a:off x="742493" y="5458054"/>
            <a:ext cx="1314907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E40A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Keluarga dengan riwayat stroke</a:t>
            </a:r>
            <a:endParaRPr lang="en-US" sz="1200" dirty="0"/>
          </a:p>
        </p:txBody>
      </p:sp>
      <p:sp>
        <p:nvSpPr>
          <p:cNvPr id="29" name="Text 21"/>
          <p:cNvSpPr txBox="1"/>
          <p:nvPr/>
        </p:nvSpPr>
        <p:spPr>
          <a:xfrm>
            <a:off x="2733142" y="5458054"/>
            <a:ext cx="99121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E40A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Penderita hipertensi &amp; diabetes</a:t>
            </a:r>
            <a:endParaRPr lang="en-US" sz="1200" dirty="0"/>
          </a:p>
        </p:txBody>
      </p:sp>
      <p:sp>
        <p:nvSpPr>
          <p:cNvPr id="30" name="Text 22"/>
          <p:cNvSpPr txBox="1"/>
          <p:nvPr/>
        </p:nvSpPr>
        <p:spPr>
          <a:xfrm>
            <a:off x="856793" y="5905195"/>
            <a:ext cx="107167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D4ED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(2.3 juta orang)</a:t>
            </a:r>
            <a:endParaRPr lang="en-US" sz="1000" dirty="0"/>
          </a:p>
        </p:txBody>
      </p:sp>
      <p:pic>
        <p:nvPicPr>
          <p:cNvPr id="31" name="Image 6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3053182" y="5143500"/>
            <a:ext cx="228600" cy="228600"/>
          </a:xfrm>
          <a:prstGeom prst="rect">
            <a:avLst/>
          </a:prstGeom>
        </p:spPr>
      </p:pic>
      <p:sp>
        <p:nvSpPr>
          <p:cNvPr id="32" name="Text 23"/>
          <p:cNvSpPr txBox="1"/>
          <p:nvPr/>
        </p:nvSpPr>
        <p:spPr>
          <a:xfrm>
            <a:off x="2528316" y="6133795"/>
            <a:ext cx="138623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D4ED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(risiko tinggi stroke)</a:t>
            </a:r>
            <a:endParaRPr lang="en-US" sz="1000" dirty="0"/>
          </a:p>
        </p:txBody>
      </p:sp>
      <p:pic>
        <p:nvPicPr>
          <p:cNvPr id="33" name="Image 7" descr="preencoded.png"/>
          <p:cNvPicPr>
            <a:picLocks noChangeAspect="1"/>
          </p:cNvPicPr>
          <p:nvPr/>
        </p:nvPicPr>
        <p:blipFill>
          <a:blip r:embed="rId9"/>
          <a:srcRect l="-57" r="-57"/>
          <a:stretch/>
        </p:blipFill>
        <p:spPr>
          <a:xfrm>
            <a:off x="4892954" y="5143500"/>
            <a:ext cx="200254" cy="228600"/>
          </a:xfrm>
          <a:prstGeom prst="rect">
            <a:avLst/>
          </a:prstGeom>
        </p:spPr>
      </p:pic>
      <p:sp>
        <p:nvSpPr>
          <p:cNvPr id="34" name="Text 24"/>
          <p:cNvSpPr txBox="1"/>
          <p:nvPr/>
        </p:nvSpPr>
        <p:spPr>
          <a:xfrm>
            <a:off x="4327855" y="5458054"/>
            <a:ext cx="144841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E40A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Masyarakat umum usia produktif</a:t>
            </a:r>
            <a:endParaRPr lang="en-US" sz="1200" dirty="0"/>
          </a:p>
        </p:txBody>
      </p:sp>
      <p:sp>
        <p:nvSpPr>
          <p:cNvPr id="35" name="Text 25"/>
          <p:cNvSpPr txBox="1"/>
          <p:nvPr/>
        </p:nvSpPr>
        <p:spPr>
          <a:xfrm>
            <a:off x="4567428" y="5905195"/>
            <a:ext cx="95737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D4ED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(25-65 tahun)</a:t>
            </a:r>
            <a:endParaRPr lang="en-US" sz="1000" dirty="0"/>
          </a:p>
        </p:txBody>
      </p:sp>
      <p:sp>
        <p:nvSpPr>
          <p:cNvPr id="36" name="Shape 26"/>
          <p:cNvSpPr/>
          <p:nvPr/>
        </p:nvSpPr>
        <p:spPr>
          <a:xfrm>
            <a:off x="6210605" y="3981298"/>
            <a:ext cx="5676595" cy="2609698"/>
          </a:xfrm>
          <a:prstGeom prst="roundRect">
            <a:avLst>
              <a:gd name="adj" fmla="val 767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7" name="Shape 27"/>
          <p:cNvSpPr/>
          <p:nvPr/>
        </p:nvSpPr>
        <p:spPr>
          <a:xfrm>
            <a:off x="6210605" y="3981298"/>
            <a:ext cx="47549" cy="2609698"/>
          </a:xfrm>
          <a:prstGeom prst="rect">
            <a:avLst/>
          </a:prstGeom>
          <a:solidFill>
            <a:srgbClr val="F57C00"/>
          </a:solidFill>
          <a:ln/>
        </p:spPr>
      </p:sp>
      <p:sp>
        <p:nvSpPr>
          <p:cNvPr id="38" name="Shape 28"/>
          <p:cNvSpPr/>
          <p:nvPr/>
        </p:nvSpPr>
        <p:spPr>
          <a:xfrm>
            <a:off x="6409944" y="4134002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pic>
        <p:nvPicPr>
          <p:cNvPr id="39" name="Image 8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534302" y="4257446"/>
            <a:ext cx="228600" cy="228600"/>
          </a:xfrm>
          <a:prstGeom prst="rect">
            <a:avLst/>
          </a:prstGeom>
        </p:spPr>
      </p:pic>
      <p:sp>
        <p:nvSpPr>
          <p:cNvPr id="40" name="Text 29"/>
          <p:cNvSpPr txBox="1"/>
          <p:nvPr/>
        </p:nvSpPr>
        <p:spPr>
          <a:xfrm>
            <a:off x="7029907" y="4238244"/>
            <a:ext cx="120060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GAP PASAR</a:t>
            </a:r>
            <a:endParaRPr lang="en-US" sz="1500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562649" y="4743907"/>
            <a:ext cx="142646" cy="190195"/>
          </a:xfrm>
          <a:prstGeom prst="rect">
            <a:avLst/>
          </a:prstGeom>
        </p:spPr>
      </p:pic>
      <p:sp>
        <p:nvSpPr>
          <p:cNvPr id="42" name="Text 30"/>
          <p:cNvSpPr txBox="1"/>
          <p:nvPr/>
        </p:nvSpPr>
        <p:spPr>
          <a:xfrm>
            <a:off x="6819595" y="4733849"/>
            <a:ext cx="415320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FAST Rescue app: Text-based, butuh smartphone literacy</a:t>
            </a:r>
            <a:endParaRPr lang="en-US" sz="1200" dirty="0"/>
          </a:p>
        </p:txBody>
      </p:sp>
      <p:pic>
        <p:nvPicPr>
          <p:cNvPr id="43" name="Image 10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6562649" y="5086807"/>
            <a:ext cx="190195" cy="190195"/>
          </a:xfrm>
          <a:prstGeom prst="rect">
            <a:avLst/>
          </a:prstGeom>
        </p:spPr>
      </p:pic>
      <p:sp>
        <p:nvSpPr>
          <p:cNvPr id="44" name="Text 31"/>
          <p:cNvSpPr txBox="1"/>
          <p:nvPr/>
        </p:nvSpPr>
        <p:spPr>
          <a:xfrm>
            <a:off x="6867144" y="5076749"/>
            <a:ext cx="375361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Traditional 119: Overwhelmed, tidak stroke-specific</a:t>
            </a:r>
            <a:endParaRPr lang="en-US" sz="1200" dirty="0"/>
          </a:p>
        </p:txBody>
      </p:sp>
      <p:pic>
        <p:nvPicPr>
          <p:cNvPr id="45" name="Image 11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6562649" y="5429707"/>
            <a:ext cx="190195" cy="190195"/>
          </a:xfrm>
          <a:prstGeom prst="rect">
            <a:avLst/>
          </a:prstGeom>
        </p:spPr>
      </p:pic>
      <p:sp>
        <p:nvSpPr>
          <p:cNvPr id="46" name="Text 32"/>
          <p:cNvSpPr txBox="1"/>
          <p:nvPr/>
        </p:nvSpPr>
        <p:spPr>
          <a:xfrm>
            <a:off x="6867144" y="5419649"/>
            <a:ext cx="442021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StrokeCare AI: Voice-based, stroke-specialized, AI-powered</a:t>
            </a:r>
            <a:endParaRPr lang="en-US" sz="1200" dirty="0"/>
          </a:p>
        </p:txBody>
      </p:sp>
      <p:sp>
        <p:nvSpPr>
          <p:cNvPr id="47" name="Shape 33"/>
          <p:cNvSpPr/>
          <p:nvPr/>
        </p:nvSpPr>
        <p:spPr>
          <a:xfrm>
            <a:off x="0" y="6705295"/>
            <a:ext cx="12191695" cy="190195"/>
          </a:xfrm>
          <a:prstGeom prst="rect">
            <a:avLst/>
          </a:prstGeom>
          <a:solidFill>
            <a:srgbClr val="047857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134295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3" name="Image 0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8382305" y="-476402"/>
            <a:ext cx="4762195" cy="4762195"/>
          </a:xfrm>
          <a:prstGeom prst="rect">
            <a:avLst/>
          </a:prstGeom>
        </p:spPr>
      </p:pic>
      <p:pic>
        <p:nvPicPr>
          <p:cNvPr id="4" name="Image 1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-1143000" y="7467905"/>
            <a:ext cx="3810305" cy="3810305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304495" y="295351"/>
            <a:ext cx="5710428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65F4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PRODUCT DEMO: STROKECARE AI</a:t>
            </a:r>
            <a:endParaRPr lang="en-US" sz="2200" dirty="0"/>
          </a:p>
        </p:txBody>
      </p:sp>
      <p:sp>
        <p:nvSpPr>
          <p:cNvPr id="6" name="Shape 2"/>
          <p:cNvSpPr/>
          <p:nvPr/>
        </p:nvSpPr>
        <p:spPr>
          <a:xfrm>
            <a:off x="304495" y="724205"/>
            <a:ext cx="1218895" cy="3840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" name="Shape 3"/>
          <p:cNvSpPr/>
          <p:nvPr/>
        </p:nvSpPr>
        <p:spPr>
          <a:xfrm>
            <a:off x="304495" y="914400"/>
            <a:ext cx="5676595" cy="8287207"/>
          </a:xfrm>
          <a:prstGeom prst="roundRect">
            <a:avLst>
              <a:gd name="adj" fmla="val 216"/>
            </a:avLst>
          </a:prstGeom>
          <a:solidFill>
            <a:srgbClr val="FFFFFF">
              <a:alpha val="80000"/>
            </a:srgbClr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8" name="Text 4"/>
          <p:cNvSpPr txBox="1"/>
          <p:nvPr/>
        </p:nvSpPr>
        <p:spPr>
          <a:xfrm>
            <a:off x="1994306" y="1067105"/>
            <a:ext cx="2448763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Simulasi Emergency Call</a:t>
            </a:r>
            <a:endParaRPr lang="en-US" sz="1500" dirty="0"/>
          </a:p>
        </p:txBody>
      </p:sp>
      <p:sp>
        <p:nvSpPr>
          <p:cNvPr id="9" name="Shape 5"/>
          <p:cNvSpPr/>
          <p:nvPr/>
        </p:nvSpPr>
        <p:spPr>
          <a:xfrm>
            <a:off x="1086307" y="1561795"/>
            <a:ext cx="4629607" cy="685800"/>
          </a:xfrm>
          <a:prstGeom prst="roundRect">
            <a:avLst>
              <a:gd name="adj" fmla="val 7407"/>
            </a:avLst>
          </a:prstGeom>
          <a:solidFill>
            <a:srgbClr val="E2F2E2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6"/>
          <p:cNvSpPr/>
          <p:nvPr/>
        </p:nvSpPr>
        <p:spPr>
          <a:xfrm>
            <a:off x="1086307" y="1561795"/>
            <a:ext cx="28346" cy="6858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1" name="Shape 7"/>
          <p:cNvSpPr/>
          <p:nvPr/>
        </p:nvSpPr>
        <p:spPr>
          <a:xfrm>
            <a:off x="1086307" y="4304995"/>
            <a:ext cx="4629607" cy="457200"/>
          </a:xfrm>
          <a:prstGeom prst="roundRect">
            <a:avLst>
              <a:gd name="adj" fmla="val 16667"/>
            </a:avLst>
          </a:prstGeom>
          <a:solidFill>
            <a:srgbClr val="E2F2E2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1086307" y="4304995"/>
            <a:ext cx="28346" cy="4572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3" name="Shape 9"/>
          <p:cNvSpPr/>
          <p:nvPr/>
        </p:nvSpPr>
        <p:spPr>
          <a:xfrm>
            <a:off x="1086307" y="5753405"/>
            <a:ext cx="4629607" cy="457200"/>
          </a:xfrm>
          <a:prstGeom prst="roundRect">
            <a:avLst>
              <a:gd name="adj" fmla="val 16667"/>
            </a:avLst>
          </a:prstGeom>
          <a:solidFill>
            <a:srgbClr val="E2F2E2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1086307" y="5753405"/>
            <a:ext cx="28346" cy="4572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5" name="Shape 11"/>
          <p:cNvSpPr/>
          <p:nvPr/>
        </p:nvSpPr>
        <p:spPr>
          <a:xfrm>
            <a:off x="1086307" y="6972300"/>
            <a:ext cx="4629607" cy="457200"/>
          </a:xfrm>
          <a:prstGeom prst="roundRect">
            <a:avLst>
              <a:gd name="adj" fmla="val 16667"/>
            </a:avLst>
          </a:prstGeom>
          <a:solidFill>
            <a:srgbClr val="E2F2E2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1086307" y="6972300"/>
            <a:ext cx="28346" cy="4572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7" name="Text 13"/>
          <p:cNvSpPr txBox="1"/>
          <p:nvPr/>
        </p:nvSpPr>
        <p:spPr>
          <a:xfrm>
            <a:off x="1266444" y="1686154"/>
            <a:ext cx="43251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Caller: "Pak, papa saya tiba-tiba bicara tidak jelas, wajahnya miring..."</a:t>
            </a:r>
            <a:endParaRPr lang="en-US" sz="1200" dirty="0"/>
          </a:p>
        </p:txBody>
      </p:sp>
      <p:sp>
        <p:nvSpPr>
          <p:cNvPr id="18" name="Text 14"/>
          <p:cNvSpPr txBox="1"/>
          <p:nvPr/>
        </p:nvSpPr>
        <p:spPr>
          <a:xfrm>
            <a:off x="1266444" y="4429354"/>
            <a:ext cx="215341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"Senyumnya miring ke kiri..."</a:t>
            </a:r>
            <a:endParaRPr lang="en-US" sz="1200" dirty="0"/>
          </a:p>
        </p:txBody>
      </p:sp>
      <p:sp>
        <p:nvSpPr>
          <p:cNvPr id="19" name="Text 15"/>
          <p:cNvSpPr txBox="1"/>
          <p:nvPr/>
        </p:nvSpPr>
        <p:spPr>
          <a:xfrm>
            <a:off x="1266444" y="5876849"/>
            <a:ext cx="277246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"Tangan kirinya tidak bisa diangkat..."</a:t>
            </a:r>
            <a:endParaRPr lang="en-US" sz="1200" dirty="0"/>
          </a:p>
        </p:txBody>
      </p:sp>
      <p:sp>
        <p:nvSpPr>
          <p:cNvPr id="20" name="Text 16"/>
          <p:cNvSpPr txBox="1"/>
          <p:nvPr/>
        </p:nvSpPr>
        <p:spPr>
          <a:xfrm>
            <a:off x="1266444" y="7095744"/>
            <a:ext cx="16861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"Iya, bicaranya pelo..."</a:t>
            </a:r>
            <a:endParaRPr lang="en-US" sz="1200" dirty="0"/>
          </a:p>
        </p:txBody>
      </p:sp>
      <p:sp>
        <p:nvSpPr>
          <p:cNvPr id="21" name="Shape 17"/>
          <p:cNvSpPr/>
          <p:nvPr/>
        </p:nvSpPr>
        <p:spPr>
          <a:xfrm>
            <a:off x="571500" y="2400300"/>
            <a:ext cx="4629607" cy="914400"/>
          </a:xfrm>
          <a:prstGeom prst="roundRect">
            <a:avLst>
              <a:gd name="adj" fmla="val 18750"/>
            </a:avLst>
          </a:prstGeom>
          <a:solidFill>
            <a:srgbClr val="FFFF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571500" y="2400300"/>
            <a:ext cx="28346" cy="9144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3" name="Shape 19"/>
          <p:cNvSpPr/>
          <p:nvPr/>
        </p:nvSpPr>
        <p:spPr>
          <a:xfrm>
            <a:off x="571500" y="3467405"/>
            <a:ext cx="4629607" cy="685800"/>
          </a:xfrm>
          <a:prstGeom prst="roundRect">
            <a:avLst>
              <a:gd name="adj" fmla="val 33333"/>
            </a:avLst>
          </a:prstGeom>
          <a:solidFill>
            <a:srgbClr val="FFFF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571500" y="3467405"/>
            <a:ext cx="28346" cy="6858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5" name="Shape 21"/>
          <p:cNvSpPr/>
          <p:nvPr/>
        </p:nvSpPr>
        <p:spPr>
          <a:xfrm>
            <a:off x="571500" y="4914900"/>
            <a:ext cx="4629607" cy="685800"/>
          </a:xfrm>
          <a:prstGeom prst="roundRect">
            <a:avLst>
              <a:gd name="adj" fmla="val 33333"/>
            </a:avLst>
          </a:prstGeom>
          <a:solidFill>
            <a:srgbClr val="FFFF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6" name="Shape 22"/>
          <p:cNvSpPr/>
          <p:nvPr/>
        </p:nvSpPr>
        <p:spPr>
          <a:xfrm>
            <a:off x="571500" y="4914900"/>
            <a:ext cx="28346" cy="6858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7" name="Shape 23"/>
          <p:cNvSpPr/>
          <p:nvPr/>
        </p:nvSpPr>
        <p:spPr>
          <a:xfrm>
            <a:off x="571500" y="6362395"/>
            <a:ext cx="4629607" cy="457200"/>
          </a:xfrm>
          <a:prstGeom prst="roundRect">
            <a:avLst>
              <a:gd name="adj" fmla="val 75000"/>
            </a:avLst>
          </a:prstGeom>
          <a:solidFill>
            <a:srgbClr val="FFFFFF"/>
          </a:solidFill>
          <a:ln/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24"/>
          <p:cNvSpPr/>
          <p:nvPr/>
        </p:nvSpPr>
        <p:spPr>
          <a:xfrm>
            <a:off x="571500" y="6362395"/>
            <a:ext cx="28346" cy="45720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9" name="Text 25"/>
          <p:cNvSpPr txBox="1"/>
          <p:nvPr/>
        </p:nvSpPr>
        <p:spPr>
          <a:xfrm>
            <a:off x="752551" y="2523744"/>
            <a:ext cx="4315054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StrokeCare AI: "Saya akan membantu evaluasi kondisi papa dengan protokol FAST. Ini kemungkinan gejala STROKE. Waktu sangat kritis!"</a:t>
            </a:r>
            <a:endParaRPr lang="en-US" sz="1200" dirty="0"/>
          </a:p>
        </p:txBody>
      </p:sp>
      <p:sp>
        <p:nvSpPr>
          <p:cNvPr id="30" name="Text 26"/>
          <p:cNvSpPr txBox="1"/>
          <p:nvPr/>
        </p:nvSpPr>
        <p:spPr>
          <a:xfrm>
            <a:off x="752551" y="3590849"/>
            <a:ext cx="407731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FACE: Coba minta papa tersenyum - apakah senyumnya simetris?</a:t>
            </a:r>
            <a:endParaRPr lang="en-US" sz="1200" dirty="0"/>
          </a:p>
        </p:txBody>
      </p:sp>
      <p:sp>
        <p:nvSpPr>
          <p:cNvPr id="31" name="Text 27"/>
          <p:cNvSpPr txBox="1"/>
          <p:nvPr/>
        </p:nvSpPr>
        <p:spPr>
          <a:xfrm>
            <a:off x="752551" y="5038344"/>
            <a:ext cx="435345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ARMS: Minta papa angkat kedua tangan - apakah salah satu turun?</a:t>
            </a:r>
            <a:endParaRPr lang="en-US" sz="1200" dirty="0"/>
          </a:p>
        </p:txBody>
      </p:sp>
      <p:sp>
        <p:nvSpPr>
          <p:cNvPr id="32" name="Text 28"/>
          <p:cNvSpPr txBox="1"/>
          <p:nvPr/>
        </p:nvSpPr>
        <p:spPr>
          <a:xfrm>
            <a:off x="752551" y="6486754"/>
            <a:ext cx="425836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SPEECH: Minta papa ucapkan 'Rumah Sakit' - apakah pelo?</a:t>
            </a:r>
            <a:endParaRPr lang="en-US" sz="1200" dirty="0"/>
          </a:p>
        </p:txBody>
      </p:sp>
      <p:sp>
        <p:nvSpPr>
          <p:cNvPr id="33" name="Shape 29"/>
          <p:cNvSpPr/>
          <p:nvPr/>
        </p:nvSpPr>
        <p:spPr>
          <a:xfrm>
            <a:off x="571500" y="7582205"/>
            <a:ext cx="4629607" cy="1200607"/>
          </a:xfrm>
          <a:prstGeom prst="roundRect">
            <a:avLst>
              <a:gd name="adj" fmla="val 10880"/>
            </a:avLst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  <a:effectLst>
            <a:outerShdw blurRad="508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Text 30"/>
          <p:cNvSpPr txBox="1"/>
          <p:nvPr/>
        </p:nvSpPr>
        <p:spPr>
          <a:xfrm>
            <a:off x="752551" y="7715707"/>
            <a:ext cx="27148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B91C1C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KONFIRMASI STROKE EMERGENCY!</a:t>
            </a:r>
            <a:endParaRPr lang="en-US" sz="1200" dirty="0"/>
          </a:p>
        </p:txBody>
      </p:sp>
      <p:sp>
        <p:nvSpPr>
          <p:cNvPr id="35" name="Text 31"/>
          <p:cNvSpPr txBox="1"/>
          <p:nvPr/>
        </p:nvSpPr>
        <p:spPr>
          <a:xfrm>
            <a:off x="752551" y="7981798"/>
            <a:ext cx="327721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DC262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🚨 AMBULANCE DISPATCHED ke lokasi Anda</a:t>
            </a:r>
            <a:endParaRPr lang="en-US" sz="1200" dirty="0"/>
          </a:p>
        </p:txBody>
      </p:sp>
      <p:sp>
        <p:nvSpPr>
          <p:cNvPr id="36" name="Text 32"/>
          <p:cNvSpPr txBox="1"/>
          <p:nvPr/>
        </p:nvSpPr>
        <p:spPr>
          <a:xfrm>
            <a:off x="752551" y="8210398"/>
            <a:ext cx="12289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DC262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⏱️ ETA: 7 menit</a:t>
            </a:r>
            <a:endParaRPr lang="en-US" sz="1200" dirty="0"/>
          </a:p>
        </p:txBody>
      </p:sp>
      <p:sp>
        <p:nvSpPr>
          <p:cNvPr id="37" name="Text 33"/>
          <p:cNvSpPr txBox="1"/>
          <p:nvPr/>
        </p:nvSpPr>
        <p:spPr>
          <a:xfrm>
            <a:off x="752551" y="8438998"/>
            <a:ext cx="27148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DC262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🏥 Tujuan: RS Stroke-Ready terdekat</a:t>
            </a:r>
            <a:endParaRPr lang="en-US" sz="1200" dirty="0"/>
          </a:p>
        </p:txBody>
      </p:sp>
      <p:sp>
        <p:nvSpPr>
          <p:cNvPr id="38" name="Shape 34"/>
          <p:cNvSpPr/>
          <p:nvPr/>
        </p:nvSpPr>
        <p:spPr>
          <a:xfrm>
            <a:off x="6210605" y="914400"/>
            <a:ext cx="5676595" cy="780898"/>
          </a:xfrm>
          <a:prstGeom prst="roundRect">
            <a:avLst>
              <a:gd name="adj" fmla="val 11424"/>
            </a:avLst>
          </a:prstGeom>
          <a:noFill/>
          <a:ln w="12700">
            <a:solidFill>
              <a:srgbClr val="E5E7EB"/>
            </a:solidFill>
            <a:prstDash val="solid"/>
          </a:ln>
        </p:spPr>
      </p:sp>
      <p:pic>
        <p:nvPicPr>
          <p:cNvPr id="39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229246" y="1071677"/>
            <a:ext cx="142646" cy="190195"/>
          </a:xfrm>
          <a:prstGeom prst="rect">
            <a:avLst/>
          </a:prstGeom>
        </p:spPr>
      </p:pic>
      <p:sp>
        <p:nvSpPr>
          <p:cNvPr id="40" name="Text 35"/>
          <p:cNvSpPr txBox="1"/>
          <p:nvPr/>
        </p:nvSpPr>
        <p:spPr>
          <a:xfrm>
            <a:off x="7448702" y="1037844"/>
            <a:ext cx="3562502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GOLDEN HOUR DIMULAI SEKARANG!</a:t>
            </a:r>
            <a:endParaRPr lang="en-US" sz="1500" dirty="0"/>
          </a:p>
        </p:txBody>
      </p:sp>
      <p:sp>
        <p:nvSpPr>
          <p:cNvPr id="41" name="Text 36"/>
          <p:cNvSpPr txBox="1"/>
          <p:nvPr/>
        </p:nvSpPr>
        <p:spPr>
          <a:xfrm>
            <a:off x="6901891" y="1352398"/>
            <a:ext cx="441015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Setiap menit berharga untuk menyelamatkan jutaan sel otak</a:t>
            </a:r>
            <a:endParaRPr lang="en-US" sz="1200" dirty="0"/>
          </a:p>
        </p:txBody>
      </p:sp>
      <p:sp>
        <p:nvSpPr>
          <p:cNvPr id="42" name="Shape 37"/>
          <p:cNvSpPr/>
          <p:nvPr/>
        </p:nvSpPr>
        <p:spPr>
          <a:xfrm>
            <a:off x="6210605" y="1848002"/>
            <a:ext cx="2762402" cy="1561795"/>
          </a:xfrm>
          <a:prstGeom prst="roundRect">
            <a:avLst>
              <a:gd name="adj" fmla="val 2142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3" name="Shape 38"/>
          <p:cNvSpPr/>
          <p:nvPr/>
        </p:nvSpPr>
        <p:spPr>
          <a:xfrm>
            <a:off x="6210605" y="1848002"/>
            <a:ext cx="38405" cy="1561795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44" name="Shape 39"/>
          <p:cNvSpPr/>
          <p:nvPr/>
        </p:nvSpPr>
        <p:spPr>
          <a:xfrm>
            <a:off x="7343546" y="1962302"/>
            <a:ext cx="533095" cy="533095"/>
          </a:xfrm>
          <a:prstGeom prst="ellipse">
            <a:avLst/>
          </a:prstGeom>
          <a:solidFill>
            <a:srgbClr val="E8F5E9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45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496251" y="2115007"/>
            <a:ext cx="228600" cy="228600"/>
          </a:xfrm>
          <a:prstGeom prst="rect">
            <a:avLst/>
          </a:prstGeom>
        </p:spPr>
      </p:pic>
      <p:sp>
        <p:nvSpPr>
          <p:cNvPr id="46" name="Shape 40"/>
          <p:cNvSpPr/>
          <p:nvPr/>
        </p:nvSpPr>
        <p:spPr>
          <a:xfrm>
            <a:off x="9124798" y="1848002"/>
            <a:ext cx="2762402" cy="1561795"/>
          </a:xfrm>
          <a:prstGeom prst="roundRect">
            <a:avLst>
              <a:gd name="adj" fmla="val 2142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7" name="Shape 41"/>
          <p:cNvSpPr/>
          <p:nvPr/>
        </p:nvSpPr>
        <p:spPr>
          <a:xfrm>
            <a:off x="9124798" y="1848002"/>
            <a:ext cx="38405" cy="1561795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48" name="Shape 42"/>
          <p:cNvSpPr/>
          <p:nvPr/>
        </p:nvSpPr>
        <p:spPr>
          <a:xfrm>
            <a:off x="6210605" y="3562502"/>
            <a:ext cx="2762402" cy="1561795"/>
          </a:xfrm>
          <a:prstGeom prst="roundRect">
            <a:avLst>
              <a:gd name="adj" fmla="val 2142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9" name="Shape 43"/>
          <p:cNvSpPr/>
          <p:nvPr/>
        </p:nvSpPr>
        <p:spPr>
          <a:xfrm>
            <a:off x="6210605" y="3562502"/>
            <a:ext cx="38405" cy="1561795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50" name="Shape 44"/>
          <p:cNvSpPr/>
          <p:nvPr/>
        </p:nvSpPr>
        <p:spPr>
          <a:xfrm>
            <a:off x="9124798" y="3562502"/>
            <a:ext cx="2762402" cy="1561795"/>
          </a:xfrm>
          <a:prstGeom prst="roundRect">
            <a:avLst>
              <a:gd name="adj" fmla="val 2142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1" name="Shape 45"/>
          <p:cNvSpPr/>
          <p:nvPr/>
        </p:nvSpPr>
        <p:spPr>
          <a:xfrm>
            <a:off x="9124798" y="3562502"/>
            <a:ext cx="38405" cy="1561795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52" name="Shape 46"/>
          <p:cNvSpPr/>
          <p:nvPr/>
        </p:nvSpPr>
        <p:spPr>
          <a:xfrm>
            <a:off x="10258654" y="1962302"/>
            <a:ext cx="533095" cy="533095"/>
          </a:xfrm>
          <a:prstGeom prst="ellipse">
            <a:avLst/>
          </a:prstGeom>
          <a:solidFill>
            <a:srgbClr val="E8F5E9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3" name="Shape 47"/>
          <p:cNvSpPr/>
          <p:nvPr/>
        </p:nvSpPr>
        <p:spPr>
          <a:xfrm>
            <a:off x="7343546" y="3676802"/>
            <a:ext cx="533095" cy="533095"/>
          </a:xfrm>
          <a:prstGeom prst="ellipse">
            <a:avLst/>
          </a:prstGeom>
          <a:solidFill>
            <a:srgbClr val="E8F5E9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4" name="Shape 48"/>
          <p:cNvSpPr/>
          <p:nvPr/>
        </p:nvSpPr>
        <p:spPr>
          <a:xfrm>
            <a:off x="10258654" y="3676802"/>
            <a:ext cx="533095" cy="533095"/>
          </a:xfrm>
          <a:prstGeom prst="ellipse">
            <a:avLst/>
          </a:prstGeom>
          <a:solidFill>
            <a:srgbClr val="E8F5E9"/>
          </a:solidFill>
          <a:ln/>
          <a:effectLst>
            <a:outerShdw blurRad="635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5" name="Text 49"/>
          <p:cNvSpPr txBox="1"/>
          <p:nvPr/>
        </p:nvSpPr>
        <p:spPr>
          <a:xfrm>
            <a:off x="7318858" y="2619756"/>
            <a:ext cx="7050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 - FACE</a:t>
            </a:r>
            <a:endParaRPr lang="en-US" sz="1200" dirty="0"/>
          </a:p>
        </p:txBody>
      </p:sp>
      <p:sp>
        <p:nvSpPr>
          <p:cNvPr id="56" name="Text 50"/>
          <p:cNvSpPr txBox="1"/>
          <p:nvPr/>
        </p:nvSpPr>
        <p:spPr>
          <a:xfrm>
            <a:off x="10233050" y="4334256"/>
            <a:ext cx="7050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 - TIME</a:t>
            </a:r>
            <a:endParaRPr lang="en-US" sz="1200" dirty="0"/>
          </a:p>
        </p:txBody>
      </p:sp>
      <p:sp>
        <p:nvSpPr>
          <p:cNvPr id="57" name="Text 51"/>
          <p:cNvSpPr txBox="1"/>
          <p:nvPr/>
        </p:nvSpPr>
        <p:spPr>
          <a:xfrm>
            <a:off x="6575450" y="2848356"/>
            <a:ext cx="219090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Wajah tidak simetris, mulut/senyum turun sebelah</a:t>
            </a:r>
            <a:endParaRPr lang="en-US" sz="1200" dirty="0"/>
          </a:p>
        </p:txBody>
      </p:sp>
      <p:pic>
        <p:nvPicPr>
          <p:cNvPr id="58" name="Image 4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10396728" y="2115007"/>
            <a:ext cx="256946" cy="228600"/>
          </a:xfrm>
          <a:prstGeom prst="rect">
            <a:avLst/>
          </a:prstGeom>
        </p:spPr>
      </p:pic>
      <p:sp>
        <p:nvSpPr>
          <p:cNvPr id="59" name="Text 52"/>
          <p:cNvSpPr txBox="1"/>
          <p:nvPr/>
        </p:nvSpPr>
        <p:spPr>
          <a:xfrm>
            <a:off x="10191902" y="2619756"/>
            <a:ext cx="78181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 - ARMS</a:t>
            </a:r>
            <a:endParaRPr lang="en-US" sz="1200" dirty="0"/>
          </a:p>
        </p:txBody>
      </p:sp>
      <p:sp>
        <p:nvSpPr>
          <p:cNvPr id="60" name="Text 53"/>
          <p:cNvSpPr txBox="1"/>
          <p:nvPr/>
        </p:nvSpPr>
        <p:spPr>
          <a:xfrm>
            <a:off x="9381744" y="2848356"/>
            <a:ext cx="241035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Kelemahan pada lengan, tangan turun sebelah</a:t>
            </a:r>
            <a:endParaRPr lang="en-US" sz="1200" dirty="0"/>
          </a:p>
        </p:txBody>
      </p:sp>
      <p:pic>
        <p:nvPicPr>
          <p:cNvPr id="61" name="Image 5" descr="preencoded.png"/>
          <p:cNvPicPr>
            <a:picLocks noChangeAspect="1"/>
          </p:cNvPicPr>
          <p:nvPr/>
        </p:nvPicPr>
        <p:blipFill>
          <a:blip r:embed="rId7"/>
          <a:srcRect l="-80" r="-80"/>
          <a:stretch/>
        </p:blipFill>
        <p:spPr>
          <a:xfrm>
            <a:off x="7467905" y="3829507"/>
            <a:ext cx="286207" cy="228600"/>
          </a:xfrm>
          <a:prstGeom prst="rect">
            <a:avLst/>
          </a:prstGeom>
        </p:spPr>
      </p:pic>
      <p:sp>
        <p:nvSpPr>
          <p:cNvPr id="62" name="Text 54"/>
          <p:cNvSpPr txBox="1"/>
          <p:nvPr/>
        </p:nvSpPr>
        <p:spPr>
          <a:xfrm>
            <a:off x="7221931" y="4334256"/>
            <a:ext cx="89611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 - SPEECH</a:t>
            </a:r>
            <a:endParaRPr lang="en-US" sz="1200" dirty="0"/>
          </a:p>
        </p:txBody>
      </p:sp>
      <p:sp>
        <p:nvSpPr>
          <p:cNvPr id="63" name="Text 55"/>
          <p:cNvSpPr txBox="1"/>
          <p:nvPr/>
        </p:nvSpPr>
        <p:spPr>
          <a:xfrm>
            <a:off x="6453835" y="4562856"/>
            <a:ext cx="242956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Bicara tidak jelas, pelo, atau sulit berbicara</a:t>
            </a:r>
            <a:endParaRPr lang="en-US" sz="1200" dirty="0"/>
          </a:p>
        </p:txBody>
      </p:sp>
      <p:pic>
        <p:nvPicPr>
          <p:cNvPr id="64" name="Image 6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410444" y="3829507"/>
            <a:ext cx="228600" cy="228600"/>
          </a:xfrm>
          <a:prstGeom prst="rect">
            <a:avLst/>
          </a:prstGeom>
        </p:spPr>
      </p:pic>
      <p:sp>
        <p:nvSpPr>
          <p:cNvPr id="65" name="Text 56"/>
          <p:cNvSpPr txBox="1"/>
          <p:nvPr/>
        </p:nvSpPr>
        <p:spPr>
          <a:xfrm>
            <a:off x="9500616" y="4562856"/>
            <a:ext cx="21717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Waktu untuk segera hubungi layanan darurat</a:t>
            </a:r>
            <a:endParaRPr lang="en-US" sz="1200" dirty="0"/>
          </a:p>
        </p:txBody>
      </p:sp>
      <p:sp>
        <p:nvSpPr>
          <p:cNvPr id="66" name="Shape 57"/>
          <p:cNvSpPr/>
          <p:nvPr/>
        </p:nvSpPr>
        <p:spPr>
          <a:xfrm>
            <a:off x="6210605" y="5277002"/>
            <a:ext cx="5676595" cy="1600200"/>
          </a:xfrm>
          <a:prstGeom prst="roundRect">
            <a:avLst>
              <a:gd name="adj" fmla="val 2721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pic>
        <p:nvPicPr>
          <p:cNvPr id="67" name="Image 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324905" y="5441594"/>
            <a:ext cx="171907" cy="171907"/>
          </a:xfrm>
          <a:prstGeom prst="rect">
            <a:avLst/>
          </a:prstGeom>
        </p:spPr>
      </p:pic>
      <p:sp>
        <p:nvSpPr>
          <p:cNvPr id="68" name="Text 58"/>
          <p:cNvSpPr txBox="1"/>
          <p:nvPr/>
        </p:nvSpPr>
        <p:spPr>
          <a:xfrm>
            <a:off x="6572707" y="5410505"/>
            <a:ext cx="275783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Panduan Menunggu Ambulans</a:t>
            </a:r>
            <a:endParaRPr lang="en-US" sz="1300" dirty="0"/>
          </a:p>
        </p:txBody>
      </p:sp>
      <p:sp>
        <p:nvSpPr>
          <p:cNvPr id="69" name="Text 59"/>
          <p:cNvSpPr txBox="1"/>
          <p:nvPr/>
        </p:nvSpPr>
        <p:spPr>
          <a:xfrm>
            <a:off x="6553505" y="5743346"/>
            <a:ext cx="200985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Jangan beri makan/minum</a:t>
            </a:r>
            <a:endParaRPr lang="en-US" sz="1200" dirty="0"/>
          </a:p>
        </p:txBody>
      </p:sp>
      <p:sp>
        <p:nvSpPr>
          <p:cNvPr id="70" name="Text 60"/>
          <p:cNvSpPr txBox="1"/>
          <p:nvPr/>
        </p:nvSpPr>
        <p:spPr>
          <a:xfrm>
            <a:off x="6553505" y="6010351"/>
            <a:ext cx="26389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Posisikan pasien miring ke samping</a:t>
            </a:r>
            <a:endParaRPr lang="en-US" sz="1200" dirty="0"/>
          </a:p>
        </p:txBody>
      </p:sp>
      <p:sp>
        <p:nvSpPr>
          <p:cNvPr id="71" name="Text 61"/>
          <p:cNvSpPr txBox="1"/>
          <p:nvPr/>
        </p:nvSpPr>
        <p:spPr>
          <a:xfrm>
            <a:off x="6553505" y="6277356"/>
            <a:ext cx="19531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Longgarkan pakaian ketat</a:t>
            </a:r>
            <a:endParaRPr lang="en-US" sz="1200" dirty="0"/>
          </a:p>
        </p:txBody>
      </p:sp>
      <p:sp>
        <p:nvSpPr>
          <p:cNvPr id="72" name="Text 62"/>
          <p:cNvSpPr txBox="1"/>
          <p:nvPr/>
        </p:nvSpPr>
        <p:spPr>
          <a:xfrm>
            <a:off x="6553505" y="6543446"/>
            <a:ext cx="38962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StrokeCare AI tetap terhubung sampai ambulans tiba</a:t>
            </a:r>
            <a:endParaRPr lang="en-US" sz="1200" dirty="0"/>
          </a:p>
        </p:txBody>
      </p:sp>
      <p:sp>
        <p:nvSpPr>
          <p:cNvPr id="73" name="Text 63"/>
          <p:cNvSpPr txBox="1"/>
          <p:nvPr/>
        </p:nvSpPr>
        <p:spPr>
          <a:xfrm>
            <a:off x="3611880" y="9486900"/>
            <a:ext cx="508680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StrokeCare AI - Penyelamat Golden Hour melalui Teknologi Suara AI</a:t>
            </a:r>
            <a:endParaRPr lang="en-US" sz="1200" dirty="0"/>
          </a:p>
        </p:txBody>
      </p:sp>
      <p:sp>
        <p:nvSpPr>
          <p:cNvPr id="74" name="Shape 64"/>
          <p:cNvSpPr/>
          <p:nvPr/>
        </p:nvSpPr>
        <p:spPr>
          <a:xfrm>
            <a:off x="0" y="9944100"/>
            <a:ext cx="12191695" cy="19019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5" name="Shape 65"/>
          <p:cNvSpPr/>
          <p:nvPr/>
        </p:nvSpPr>
        <p:spPr>
          <a:xfrm>
            <a:off x="304495" y="9353398"/>
            <a:ext cx="11582705" cy="476402"/>
          </a:xfrm>
          <a:prstGeom prst="roundRect">
            <a:avLst>
              <a:gd name="adj" fmla="val 30710"/>
            </a:avLst>
          </a:prstGeom>
          <a:solidFill>
            <a:srgbClr val="D1FAE5"/>
          </a:solidFill>
          <a:ln w="12700">
            <a:solidFill>
              <a:srgbClr val="A7F3D0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772400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3" name="Image 0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8382305" y="-476402"/>
            <a:ext cx="4762195" cy="4762195"/>
          </a:xfrm>
          <a:prstGeom prst="rect">
            <a:avLst/>
          </a:prstGeom>
        </p:spPr>
      </p:pic>
      <p:pic>
        <p:nvPicPr>
          <p:cNvPr id="4" name="Image 1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-1143000" y="5105095"/>
            <a:ext cx="3810305" cy="3810305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304495" y="286207"/>
            <a:ext cx="3743554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65F4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BUSINESS MODEL</a:t>
            </a:r>
            <a:endParaRPr lang="en-US" sz="2700" dirty="0"/>
          </a:p>
        </p:txBody>
      </p:sp>
      <p:sp>
        <p:nvSpPr>
          <p:cNvPr id="6" name="Shape 2"/>
          <p:cNvSpPr/>
          <p:nvPr/>
        </p:nvSpPr>
        <p:spPr>
          <a:xfrm>
            <a:off x="304495" y="761695"/>
            <a:ext cx="1218895" cy="3840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" name="Text 3"/>
          <p:cNvSpPr txBox="1"/>
          <p:nvPr/>
        </p:nvSpPr>
        <p:spPr>
          <a:xfrm>
            <a:off x="304495" y="1019556"/>
            <a:ext cx="3439058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Sustainable Revenue Streams</a:t>
            </a:r>
            <a:endParaRPr lang="en-US" sz="1800" dirty="0"/>
          </a:p>
        </p:txBody>
      </p:sp>
      <p:sp>
        <p:nvSpPr>
          <p:cNvPr id="8" name="Shape 4"/>
          <p:cNvSpPr/>
          <p:nvPr/>
        </p:nvSpPr>
        <p:spPr>
          <a:xfrm>
            <a:off x="304495" y="1485900"/>
            <a:ext cx="5676595" cy="1619402"/>
          </a:xfrm>
          <a:prstGeom prst="roundRect">
            <a:avLst>
              <a:gd name="adj" fmla="val 1993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5"/>
          <p:cNvSpPr/>
          <p:nvPr/>
        </p:nvSpPr>
        <p:spPr>
          <a:xfrm>
            <a:off x="304495" y="1485900"/>
            <a:ext cx="47549" cy="161940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0" name="Shape 6"/>
          <p:cNvSpPr/>
          <p:nvPr/>
        </p:nvSpPr>
        <p:spPr>
          <a:xfrm>
            <a:off x="304495" y="3258007"/>
            <a:ext cx="5676595" cy="1619402"/>
          </a:xfrm>
          <a:prstGeom prst="roundRect">
            <a:avLst>
              <a:gd name="adj" fmla="val 1993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304495" y="3258007"/>
            <a:ext cx="47549" cy="161940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2" name="Shape 8"/>
          <p:cNvSpPr/>
          <p:nvPr/>
        </p:nvSpPr>
        <p:spPr>
          <a:xfrm>
            <a:off x="304495" y="5029200"/>
            <a:ext cx="5676595" cy="1352398"/>
          </a:xfrm>
          <a:prstGeom prst="roundRect">
            <a:avLst>
              <a:gd name="adj" fmla="val 2857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304495" y="5029200"/>
            <a:ext cx="47549" cy="135239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4" name="Shape 10"/>
          <p:cNvSpPr/>
          <p:nvPr/>
        </p:nvSpPr>
        <p:spPr>
          <a:xfrm>
            <a:off x="504749" y="1638605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47395" y="1781251"/>
            <a:ext cx="190195" cy="190195"/>
          </a:xfrm>
          <a:prstGeom prst="rect">
            <a:avLst/>
          </a:prstGeom>
        </p:spPr>
      </p:pic>
      <p:sp>
        <p:nvSpPr>
          <p:cNvPr id="16" name="Shape 11"/>
          <p:cNvSpPr/>
          <p:nvPr/>
        </p:nvSpPr>
        <p:spPr>
          <a:xfrm>
            <a:off x="504749" y="3409798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sp>
        <p:nvSpPr>
          <p:cNvPr id="17" name="Shape 12"/>
          <p:cNvSpPr/>
          <p:nvPr/>
        </p:nvSpPr>
        <p:spPr>
          <a:xfrm>
            <a:off x="504749" y="5181905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sp>
        <p:nvSpPr>
          <p:cNvPr id="18" name="Text 13"/>
          <p:cNvSpPr txBox="1"/>
          <p:nvPr/>
        </p:nvSpPr>
        <p:spPr>
          <a:xfrm>
            <a:off x="1123798" y="1742846"/>
            <a:ext cx="308610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Government Partnership (60%)</a:t>
            </a:r>
            <a:endParaRPr lang="en-US" sz="1500" dirty="0"/>
          </a:p>
        </p:txBody>
      </p:sp>
      <p:sp>
        <p:nvSpPr>
          <p:cNvPr id="19" name="Text 14"/>
          <p:cNvSpPr txBox="1"/>
          <p:nvPr/>
        </p:nvSpPr>
        <p:spPr>
          <a:xfrm>
            <a:off x="1123798" y="3514954"/>
            <a:ext cx="2257654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BPJS Integration (30%)</a:t>
            </a:r>
            <a:endParaRPr lang="en-US" sz="1500" dirty="0"/>
          </a:p>
        </p:txBody>
      </p:sp>
      <p:sp>
        <p:nvSpPr>
          <p:cNvPr id="20" name="Text 15"/>
          <p:cNvSpPr txBox="1"/>
          <p:nvPr/>
        </p:nvSpPr>
        <p:spPr>
          <a:xfrm>
            <a:off x="1114654" y="2200046"/>
            <a:ext cx="303855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Kemenkes License: Rp 10-20M per region</a:t>
            </a:r>
            <a:endParaRPr lang="en-US" sz="1200" dirty="0"/>
          </a:p>
        </p:txBody>
      </p:sp>
      <p:sp>
        <p:nvSpPr>
          <p:cNvPr id="21" name="Text 16"/>
          <p:cNvSpPr txBox="1"/>
          <p:nvPr/>
        </p:nvSpPr>
        <p:spPr>
          <a:xfrm>
            <a:off x="1114654" y="2467051"/>
            <a:ext cx="28675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119 Integration: Stroke-specific routing</a:t>
            </a:r>
            <a:endParaRPr lang="en-US" sz="1200" dirty="0"/>
          </a:p>
        </p:txBody>
      </p:sp>
      <p:sp>
        <p:nvSpPr>
          <p:cNvPr id="22" name="Text 17"/>
          <p:cNvSpPr txBox="1"/>
          <p:nvPr/>
        </p:nvSpPr>
        <p:spPr>
          <a:xfrm>
            <a:off x="1114654" y="2734056"/>
            <a:ext cx="290596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Hospital Network: Rp 2-5M per hospital</a:t>
            </a:r>
            <a:endParaRPr lang="en-US" sz="1200" dirty="0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23621" y="3552444"/>
            <a:ext cx="237744" cy="190195"/>
          </a:xfrm>
          <a:prstGeom prst="rect">
            <a:avLst/>
          </a:prstGeom>
        </p:spPr>
      </p:pic>
      <p:sp>
        <p:nvSpPr>
          <p:cNvPr id="24" name="Text 18"/>
          <p:cNvSpPr txBox="1"/>
          <p:nvPr/>
        </p:nvSpPr>
        <p:spPr>
          <a:xfrm>
            <a:off x="1123798" y="5286146"/>
            <a:ext cx="273405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Technology Licensing (10%)</a:t>
            </a:r>
            <a:endParaRPr lang="en-US" sz="1500" dirty="0"/>
          </a:p>
        </p:txBody>
      </p:sp>
      <p:sp>
        <p:nvSpPr>
          <p:cNvPr id="25" name="Text 19"/>
          <p:cNvSpPr txBox="1"/>
          <p:nvPr/>
        </p:nvSpPr>
        <p:spPr>
          <a:xfrm>
            <a:off x="1114654" y="3972154"/>
            <a:ext cx="347746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Emergency call coverage: Rp 50K per stroke call</a:t>
            </a:r>
            <a:endParaRPr lang="en-US" sz="1200" dirty="0"/>
          </a:p>
        </p:txBody>
      </p:sp>
      <p:sp>
        <p:nvSpPr>
          <p:cNvPr id="26" name="Text 20"/>
          <p:cNvSpPr txBox="1"/>
          <p:nvPr/>
        </p:nvSpPr>
        <p:spPr>
          <a:xfrm>
            <a:off x="1114654" y="4238244"/>
            <a:ext cx="30861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Golden hour bonus: Extra reimbursement</a:t>
            </a:r>
            <a:endParaRPr lang="en-US" sz="1200" dirty="0"/>
          </a:p>
        </p:txBody>
      </p:sp>
      <p:sp>
        <p:nvSpPr>
          <p:cNvPr id="27" name="Text 21"/>
          <p:cNvSpPr txBox="1"/>
          <p:nvPr/>
        </p:nvSpPr>
        <p:spPr>
          <a:xfrm>
            <a:off x="1114654" y="4505249"/>
            <a:ext cx="34390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Prevention program: Early detection incentives</a:t>
            </a:r>
            <a:endParaRPr lang="en-US" sz="1200" dirty="0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71170" y="5324551"/>
            <a:ext cx="142646" cy="190195"/>
          </a:xfrm>
          <a:prstGeom prst="rect">
            <a:avLst/>
          </a:prstGeom>
        </p:spPr>
      </p:pic>
      <p:sp>
        <p:nvSpPr>
          <p:cNvPr id="29" name="Text 22"/>
          <p:cNvSpPr txBox="1"/>
          <p:nvPr/>
        </p:nvSpPr>
        <p:spPr>
          <a:xfrm>
            <a:off x="1114654" y="5743346"/>
            <a:ext cx="3200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FAST Protocol AI: License to other countries</a:t>
            </a:r>
            <a:endParaRPr lang="en-US" sz="1200" dirty="0"/>
          </a:p>
        </p:txBody>
      </p:sp>
      <p:sp>
        <p:nvSpPr>
          <p:cNvPr id="30" name="Text 23"/>
          <p:cNvSpPr txBox="1"/>
          <p:nvPr/>
        </p:nvSpPr>
        <p:spPr>
          <a:xfrm>
            <a:off x="1114654" y="6010351"/>
            <a:ext cx="35625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Training modules: Medical education institutions</a:t>
            </a:r>
            <a:endParaRPr lang="en-US" sz="1200" dirty="0"/>
          </a:p>
        </p:txBody>
      </p:sp>
      <p:sp>
        <p:nvSpPr>
          <p:cNvPr id="31" name="Text 24"/>
          <p:cNvSpPr txBox="1"/>
          <p:nvPr/>
        </p:nvSpPr>
        <p:spPr>
          <a:xfrm>
            <a:off x="6210605" y="1019556"/>
            <a:ext cx="2067458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D4ED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Economic Impact</a:t>
            </a:r>
            <a:endParaRPr lang="en-US" sz="1800" dirty="0"/>
          </a:p>
        </p:txBody>
      </p:sp>
      <p:sp>
        <p:nvSpPr>
          <p:cNvPr id="32" name="Shape 25"/>
          <p:cNvSpPr/>
          <p:nvPr/>
        </p:nvSpPr>
        <p:spPr>
          <a:xfrm>
            <a:off x="6210605" y="1485900"/>
            <a:ext cx="5676595" cy="1619402"/>
          </a:xfrm>
          <a:prstGeom prst="roundRect">
            <a:avLst>
              <a:gd name="adj" fmla="val 1993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3" name="Shape 26"/>
          <p:cNvSpPr/>
          <p:nvPr/>
        </p:nvSpPr>
        <p:spPr>
          <a:xfrm>
            <a:off x="6210605" y="1485900"/>
            <a:ext cx="47549" cy="1619402"/>
          </a:xfrm>
          <a:prstGeom prst="rect">
            <a:avLst/>
          </a:prstGeom>
          <a:solidFill>
            <a:srgbClr val="1976D2"/>
          </a:solidFill>
          <a:ln/>
        </p:spPr>
      </p:sp>
      <p:sp>
        <p:nvSpPr>
          <p:cNvPr id="34" name="Shape 27"/>
          <p:cNvSpPr/>
          <p:nvPr/>
        </p:nvSpPr>
        <p:spPr>
          <a:xfrm>
            <a:off x="6409944" y="1638605"/>
            <a:ext cx="476402" cy="476402"/>
          </a:xfrm>
          <a:prstGeom prst="ellipse">
            <a:avLst/>
          </a:prstGeom>
          <a:solidFill>
            <a:srgbClr val="E3F2FD"/>
          </a:solidFill>
          <a:ln/>
        </p:spPr>
      </p:sp>
      <p:pic>
        <p:nvPicPr>
          <p:cNvPr id="35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553505" y="1781251"/>
            <a:ext cx="190195" cy="190195"/>
          </a:xfrm>
          <a:prstGeom prst="rect">
            <a:avLst/>
          </a:prstGeom>
        </p:spPr>
      </p:pic>
      <p:sp>
        <p:nvSpPr>
          <p:cNvPr id="36" name="Text 28"/>
          <p:cNvSpPr txBox="1"/>
          <p:nvPr/>
        </p:nvSpPr>
        <p:spPr>
          <a:xfrm>
            <a:off x="7029907" y="1742846"/>
            <a:ext cx="1524305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40A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Cost Efficiency</a:t>
            </a:r>
            <a:endParaRPr lang="en-US" sz="1500" dirty="0"/>
          </a:p>
        </p:txBody>
      </p:sp>
      <p:sp>
        <p:nvSpPr>
          <p:cNvPr id="37" name="Text 29"/>
          <p:cNvSpPr txBox="1"/>
          <p:nvPr/>
        </p:nvSpPr>
        <p:spPr>
          <a:xfrm>
            <a:off x="7019849" y="2200046"/>
            <a:ext cx="347746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E3A8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Cost per call: Rp 2,000 (vs Rp 30,000 traditional)</a:t>
            </a:r>
            <a:endParaRPr lang="en-US" sz="1200" dirty="0"/>
          </a:p>
        </p:txBody>
      </p:sp>
      <p:sp>
        <p:nvSpPr>
          <p:cNvPr id="38" name="Text 30"/>
          <p:cNvSpPr txBox="1"/>
          <p:nvPr/>
        </p:nvSpPr>
        <p:spPr>
          <a:xfrm>
            <a:off x="7019849" y="2467051"/>
            <a:ext cx="212415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E3A8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Lives saved: 2,000+ annually</a:t>
            </a:r>
            <a:endParaRPr lang="en-US" sz="1200" dirty="0"/>
          </a:p>
        </p:txBody>
      </p:sp>
      <p:sp>
        <p:nvSpPr>
          <p:cNvPr id="39" name="Text 31"/>
          <p:cNvSpPr txBox="1"/>
          <p:nvPr/>
        </p:nvSpPr>
        <p:spPr>
          <a:xfrm>
            <a:off x="7019849" y="2734056"/>
            <a:ext cx="30861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E3A8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Healthcare cost reduction: Rp 1B annually</a:t>
            </a:r>
            <a:endParaRPr lang="en-US" sz="1200" dirty="0"/>
          </a:p>
        </p:txBody>
      </p:sp>
      <p:sp>
        <p:nvSpPr>
          <p:cNvPr id="40" name="Shape 32"/>
          <p:cNvSpPr/>
          <p:nvPr/>
        </p:nvSpPr>
        <p:spPr>
          <a:xfrm>
            <a:off x="6210605" y="3258007"/>
            <a:ext cx="5676595" cy="3467405"/>
          </a:xfrm>
          <a:prstGeom prst="roundRect">
            <a:avLst>
              <a:gd name="adj" fmla="val 580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41" name="Text 33"/>
          <p:cNvSpPr txBox="1"/>
          <p:nvPr/>
        </p:nvSpPr>
        <p:spPr>
          <a:xfrm>
            <a:off x="7960766" y="3429000"/>
            <a:ext cx="231068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3-Year Revenue Projection</a:t>
            </a:r>
            <a:endParaRPr lang="en-US" sz="1300" dirty="0"/>
          </a:p>
        </p:txBody>
      </p:sp>
      <p:pic>
        <p:nvPicPr>
          <p:cNvPr id="42" name="Image 6" descr="preencoded.png"/>
          <p:cNvPicPr>
            <a:picLocks noChangeAspect="1"/>
          </p:cNvPicPr>
          <p:nvPr/>
        </p:nvPicPr>
        <p:blipFill>
          <a:blip r:embed="rId8"/>
          <a:srcRect t="-7" b="-7"/>
          <a:stretch/>
        </p:blipFill>
        <p:spPr>
          <a:xfrm>
            <a:off x="6362395" y="3791102"/>
            <a:ext cx="5372100" cy="2095805"/>
          </a:xfrm>
          <a:prstGeom prst="rect">
            <a:avLst/>
          </a:prstGeom>
        </p:spPr>
      </p:pic>
      <p:sp>
        <p:nvSpPr>
          <p:cNvPr id="43" name="Text 34"/>
          <p:cNvSpPr txBox="1"/>
          <p:nvPr/>
        </p:nvSpPr>
        <p:spPr>
          <a:xfrm>
            <a:off x="6430975" y="6001207"/>
            <a:ext cx="51023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4B556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Year 1</a:t>
            </a:r>
            <a:endParaRPr lang="en-US" sz="1000" dirty="0"/>
          </a:p>
        </p:txBody>
      </p:sp>
      <p:sp>
        <p:nvSpPr>
          <p:cNvPr id="44" name="Text 35"/>
          <p:cNvSpPr txBox="1"/>
          <p:nvPr/>
        </p:nvSpPr>
        <p:spPr>
          <a:xfrm>
            <a:off x="6396228" y="6191402"/>
            <a:ext cx="57698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B556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50M</a:t>
            </a:r>
            <a:endParaRPr lang="en-US" sz="1000" dirty="0"/>
          </a:p>
        </p:txBody>
      </p:sp>
      <p:sp>
        <p:nvSpPr>
          <p:cNvPr id="45" name="Text 36"/>
          <p:cNvSpPr txBox="1"/>
          <p:nvPr/>
        </p:nvSpPr>
        <p:spPr>
          <a:xfrm>
            <a:off x="6362395" y="6381598"/>
            <a:ext cx="64373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B556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25K calls</a:t>
            </a:r>
            <a:endParaRPr lang="en-US" sz="1000" dirty="0"/>
          </a:p>
        </p:txBody>
      </p:sp>
      <p:sp>
        <p:nvSpPr>
          <p:cNvPr id="46" name="Text 37"/>
          <p:cNvSpPr txBox="1"/>
          <p:nvPr/>
        </p:nvSpPr>
        <p:spPr>
          <a:xfrm>
            <a:off x="8809330" y="6001207"/>
            <a:ext cx="51023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4B556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Year 2</a:t>
            </a:r>
            <a:endParaRPr lang="en-US" sz="1000" dirty="0"/>
          </a:p>
        </p:txBody>
      </p:sp>
      <p:sp>
        <p:nvSpPr>
          <p:cNvPr id="47" name="Text 38"/>
          <p:cNvSpPr txBox="1"/>
          <p:nvPr/>
        </p:nvSpPr>
        <p:spPr>
          <a:xfrm>
            <a:off x="8737092" y="6191402"/>
            <a:ext cx="65288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B556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200M</a:t>
            </a:r>
            <a:endParaRPr lang="en-US" sz="1000" dirty="0"/>
          </a:p>
        </p:txBody>
      </p:sp>
      <p:sp>
        <p:nvSpPr>
          <p:cNvPr id="48" name="Text 39"/>
          <p:cNvSpPr txBox="1"/>
          <p:nvPr/>
        </p:nvSpPr>
        <p:spPr>
          <a:xfrm>
            <a:off x="8703259" y="6381598"/>
            <a:ext cx="71963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B556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100K calls</a:t>
            </a:r>
            <a:endParaRPr lang="en-US" sz="1000" dirty="0"/>
          </a:p>
        </p:txBody>
      </p:sp>
      <p:sp>
        <p:nvSpPr>
          <p:cNvPr id="49" name="Text 40"/>
          <p:cNvSpPr txBox="1"/>
          <p:nvPr/>
        </p:nvSpPr>
        <p:spPr>
          <a:xfrm>
            <a:off x="11227003" y="6001207"/>
            <a:ext cx="51023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4B556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Year 3</a:t>
            </a:r>
            <a:endParaRPr lang="en-US" sz="1000" dirty="0"/>
          </a:p>
        </p:txBody>
      </p:sp>
      <p:sp>
        <p:nvSpPr>
          <p:cNvPr id="50" name="Text 41"/>
          <p:cNvSpPr txBox="1"/>
          <p:nvPr/>
        </p:nvSpPr>
        <p:spPr>
          <a:xfrm>
            <a:off x="11153851" y="6191402"/>
            <a:ext cx="65288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B556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800M</a:t>
            </a:r>
            <a:endParaRPr lang="en-US" sz="1000" dirty="0"/>
          </a:p>
        </p:txBody>
      </p:sp>
      <p:sp>
        <p:nvSpPr>
          <p:cNvPr id="51" name="Text 42"/>
          <p:cNvSpPr txBox="1"/>
          <p:nvPr/>
        </p:nvSpPr>
        <p:spPr>
          <a:xfrm>
            <a:off x="11120933" y="6381598"/>
            <a:ext cx="71963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B556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400K calls</a:t>
            </a:r>
            <a:endParaRPr lang="en-US" sz="1000" dirty="0"/>
          </a:p>
        </p:txBody>
      </p:sp>
      <p:sp>
        <p:nvSpPr>
          <p:cNvPr id="52" name="Text 43"/>
          <p:cNvSpPr txBox="1"/>
          <p:nvPr/>
        </p:nvSpPr>
        <p:spPr>
          <a:xfrm>
            <a:off x="1525219" y="7095744"/>
            <a:ext cx="927293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StrokeCare AI: Sustainable model menghemat Rp 1B biaya healthcare tahunan melalui pencegahan komplikasi</a:t>
            </a:r>
            <a:endParaRPr lang="en-US" sz="1300" dirty="0"/>
          </a:p>
        </p:txBody>
      </p:sp>
      <p:sp>
        <p:nvSpPr>
          <p:cNvPr id="53" name="Shape 44"/>
          <p:cNvSpPr/>
          <p:nvPr/>
        </p:nvSpPr>
        <p:spPr>
          <a:xfrm>
            <a:off x="0" y="7582205"/>
            <a:ext cx="12191695" cy="19019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54" name="Shape 45"/>
          <p:cNvSpPr/>
          <p:nvPr/>
        </p:nvSpPr>
        <p:spPr>
          <a:xfrm>
            <a:off x="304495" y="6953098"/>
            <a:ext cx="11582705" cy="514807"/>
          </a:xfrm>
          <a:prstGeom prst="roundRect">
            <a:avLst>
              <a:gd name="adj" fmla="val 26314"/>
            </a:avLst>
          </a:prstGeom>
          <a:solidFill>
            <a:srgbClr val="ECFDF5"/>
          </a:solidFill>
          <a:ln w="12700">
            <a:solidFill>
              <a:srgbClr val="A7F3D0"/>
            </a:solidFill>
            <a:prstDash val="soli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543800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3" name="Image 0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8382305" y="-476402"/>
            <a:ext cx="4762195" cy="4762195"/>
          </a:xfrm>
          <a:prstGeom prst="rect">
            <a:avLst/>
          </a:prstGeom>
        </p:spPr>
      </p:pic>
      <p:pic>
        <p:nvPicPr>
          <p:cNvPr id="4" name="Image 1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-1143000" y="4876495"/>
            <a:ext cx="3810305" cy="3810305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304495" y="286207"/>
            <a:ext cx="3963010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65F4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PETA PERSAINGAN</a:t>
            </a:r>
            <a:endParaRPr lang="en-US" sz="2700" dirty="0"/>
          </a:p>
        </p:txBody>
      </p:sp>
      <p:sp>
        <p:nvSpPr>
          <p:cNvPr id="6" name="Shape 2"/>
          <p:cNvSpPr/>
          <p:nvPr/>
        </p:nvSpPr>
        <p:spPr>
          <a:xfrm>
            <a:off x="304495" y="761695"/>
            <a:ext cx="1218895" cy="3840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" name="Shape 3"/>
          <p:cNvSpPr/>
          <p:nvPr/>
        </p:nvSpPr>
        <p:spPr>
          <a:xfrm>
            <a:off x="304495" y="1028700"/>
            <a:ext cx="11582705" cy="3962095"/>
          </a:xfrm>
          <a:prstGeom prst="roundRect">
            <a:avLst>
              <a:gd name="adj" fmla="val 444"/>
            </a:avLst>
          </a:prstGeom>
          <a:solidFill>
            <a:srgbClr val="FFFFFF">
              <a:alpha val="90000"/>
            </a:srgbClr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8" name="Text 4"/>
          <p:cNvSpPr txBox="1"/>
          <p:nvPr/>
        </p:nvSpPr>
        <p:spPr>
          <a:xfrm>
            <a:off x="457200" y="1181405"/>
            <a:ext cx="3857854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Perbandingan Solusi Emergency Stroke</a:t>
            </a:r>
            <a:endParaRPr lang="en-US" sz="1500" dirty="0"/>
          </a:p>
        </p:txBody>
      </p:sp>
      <p:sp>
        <p:nvSpPr>
          <p:cNvPr id="9" name="Shape 5"/>
          <p:cNvSpPr/>
          <p:nvPr/>
        </p:nvSpPr>
        <p:spPr>
          <a:xfrm>
            <a:off x="461772" y="1567282"/>
            <a:ext cx="11268151" cy="466344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10" name="Shape 6"/>
          <p:cNvSpPr/>
          <p:nvPr/>
        </p:nvSpPr>
        <p:spPr>
          <a:xfrm>
            <a:off x="461772" y="1567282"/>
            <a:ext cx="2819095" cy="466344"/>
          </a:xfrm>
          <a:prstGeom prst="rect">
            <a:avLst/>
          </a:prstGeom>
          <a:solidFill>
            <a:srgbClr val="2E7D32">
              <a:alpha val="80000"/>
            </a:srgbClr>
          </a:solidFill>
          <a:ln w="12700">
            <a:solidFill>
              <a:srgbClr val="C5E1C5"/>
            </a:solidFill>
            <a:prstDash val="solid"/>
          </a:ln>
        </p:spPr>
      </p:sp>
      <p:sp>
        <p:nvSpPr>
          <p:cNvPr id="11" name="Text 7"/>
          <p:cNvSpPr txBox="1"/>
          <p:nvPr/>
        </p:nvSpPr>
        <p:spPr>
          <a:xfrm>
            <a:off x="1621231" y="1705356"/>
            <a:ext cx="6199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Aspek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3279038" y="1567282"/>
            <a:ext cx="2819095" cy="466344"/>
          </a:xfrm>
          <a:prstGeom prst="rect">
            <a:avLst/>
          </a:prstGeom>
          <a:solidFill>
            <a:srgbClr val="2E7D32">
              <a:alpha val="80000"/>
            </a:srgbClr>
          </a:solidFill>
          <a:ln w="12700">
            <a:solidFill>
              <a:srgbClr val="C5E1C5"/>
            </a:solidFill>
            <a:prstDash val="solid"/>
          </a:ln>
        </p:spPr>
      </p:sp>
      <p:sp>
        <p:nvSpPr>
          <p:cNvPr id="13" name="Text 9"/>
          <p:cNvSpPr txBox="1"/>
          <p:nvPr/>
        </p:nvSpPr>
        <p:spPr>
          <a:xfrm>
            <a:off x="4140403" y="1705356"/>
            <a:ext cx="12097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StrokeCare AI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096305" y="1567282"/>
            <a:ext cx="2819095" cy="466344"/>
          </a:xfrm>
          <a:prstGeom prst="rect">
            <a:avLst/>
          </a:prstGeom>
          <a:solidFill>
            <a:srgbClr val="2E7D32">
              <a:alpha val="80000"/>
            </a:srgbClr>
          </a:solidFill>
          <a:ln w="12700">
            <a:solidFill>
              <a:srgbClr val="C5E1C5"/>
            </a:solidFill>
            <a:prstDash val="solid"/>
          </a:ln>
        </p:spPr>
      </p:sp>
      <p:sp>
        <p:nvSpPr>
          <p:cNvPr id="15" name="Text 11"/>
          <p:cNvSpPr txBox="1"/>
          <p:nvPr/>
        </p:nvSpPr>
        <p:spPr>
          <a:xfrm>
            <a:off x="6993331" y="1705356"/>
            <a:ext cx="11430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FAST Rescue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8912657" y="1567282"/>
            <a:ext cx="2819095" cy="466344"/>
          </a:xfrm>
          <a:prstGeom prst="rect">
            <a:avLst/>
          </a:prstGeom>
          <a:solidFill>
            <a:srgbClr val="2E7D32">
              <a:alpha val="80000"/>
            </a:srgbClr>
          </a:solidFill>
          <a:ln w="12700">
            <a:solidFill>
              <a:srgbClr val="C5E1C5"/>
            </a:solidFill>
            <a:prstDash val="solid"/>
          </a:ln>
        </p:spPr>
      </p:sp>
      <p:sp>
        <p:nvSpPr>
          <p:cNvPr id="17" name="Text 13"/>
          <p:cNvSpPr txBox="1"/>
          <p:nvPr/>
        </p:nvSpPr>
        <p:spPr>
          <a:xfrm>
            <a:off x="9763963" y="1705356"/>
            <a:ext cx="12390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Traditional 119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461772" y="2033626"/>
            <a:ext cx="11268151" cy="466344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19" name="Shape 15"/>
          <p:cNvSpPr/>
          <p:nvPr/>
        </p:nvSpPr>
        <p:spPr>
          <a:xfrm>
            <a:off x="461772" y="2499970"/>
            <a:ext cx="11268151" cy="466344"/>
          </a:xfrm>
          <a:prstGeom prst="rect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20" name="Shape 16"/>
          <p:cNvSpPr/>
          <p:nvPr/>
        </p:nvSpPr>
        <p:spPr>
          <a:xfrm>
            <a:off x="461772" y="2967228"/>
            <a:ext cx="11268151" cy="466344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21" name="Shape 17"/>
          <p:cNvSpPr/>
          <p:nvPr/>
        </p:nvSpPr>
        <p:spPr>
          <a:xfrm>
            <a:off x="461772" y="3433572"/>
            <a:ext cx="11268151" cy="466344"/>
          </a:xfrm>
          <a:prstGeom prst="rect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22" name="Shape 18"/>
          <p:cNvSpPr/>
          <p:nvPr/>
        </p:nvSpPr>
        <p:spPr>
          <a:xfrm>
            <a:off x="461772" y="3900830"/>
            <a:ext cx="11268151" cy="466344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23" name="Shape 19"/>
          <p:cNvSpPr/>
          <p:nvPr/>
        </p:nvSpPr>
        <p:spPr>
          <a:xfrm>
            <a:off x="461772" y="4367174"/>
            <a:ext cx="11268151" cy="466344"/>
          </a:xfrm>
          <a:prstGeom prst="rect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24" name="Shape 20"/>
          <p:cNvSpPr/>
          <p:nvPr/>
        </p:nvSpPr>
        <p:spPr>
          <a:xfrm>
            <a:off x="461772" y="2033626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6096305" y="2033626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26" name="Shape 22"/>
          <p:cNvSpPr/>
          <p:nvPr/>
        </p:nvSpPr>
        <p:spPr>
          <a:xfrm>
            <a:off x="8912657" y="2033626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27" name="Shape 23"/>
          <p:cNvSpPr/>
          <p:nvPr/>
        </p:nvSpPr>
        <p:spPr>
          <a:xfrm>
            <a:off x="461772" y="2499970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28" name="Shape 24"/>
          <p:cNvSpPr/>
          <p:nvPr/>
        </p:nvSpPr>
        <p:spPr>
          <a:xfrm>
            <a:off x="6096305" y="2499970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8912657" y="2499970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30" name="Shape 26"/>
          <p:cNvSpPr/>
          <p:nvPr/>
        </p:nvSpPr>
        <p:spPr>
          <a:xfrm>
            <a:off x="461772" y="2967228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31" name="Shape 27"/>
          <p:cNvSpPr/>
          <p:nvPr/>
        </p:nvSpPr>
        <p:spPr>
          <a:xfrm>
            <a:off x="6096305" y="2967228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32" name="Shape 28"/>
          <p:cNvSpPr/>
          <p:nvPr/>
        </p:nvSpPr>
        <p:spPr>
          <a:xfrm>
            <a:off x="8912657" y="2967228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33" name="Shape 29"/>
          <p:cNvSpPr/>
          <p:nvPr/>
        </p:nvSpPr>
        <p:spPr>
          <a:xfrm>
            <a:off x="461772" y="3433572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34" name="Shape 30"/>
          <p:cNvSpPr/>
          <p:nvPr/>
        </p:nvSpPr>
        <p:spPr>
          <a:xfrm>
            <a:off x="6096305" y="3433572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35" name="Shape 31"/>
          <p:cNvSpPr/>
          <p:nvPr/>
        </p:nvSpPr>
        <p:spPr>
          <a:xfrm>
            <a:off x="8912657" y="3433572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36" name="Shape 32"/>
          <p:cNvSpPr/>
          <p:nvPr/>
        </p:nvSpPr>
        <p:spPr>
          <a:xfrm>
            <a:off x="461772" y="3900830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37" name="Shape 33"/>
          <p:cNvSpPr/>
          <p:nvPr/>
        </p:nvSpPr>
        <p:spPr>
          <a:xfrm>
            <a:off x="6096305" y="3900830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38" name="Shape 34"/>
          <p:cNvSpPr/>
          <p:nvPr/>
        </p:nvSpPr>
        <p:spPr>
          <a:xfrm>
            <a:off x="8912657" y="3900830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39" name="Shape 35"/>
          <p:cNvSpPr/>
          <p:nvPr/>
        </p:nvSpPr>
        <p:spPr>
          <a:xfrm>
            <a:off x="461772" y="4367174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40" name="Shape 36"/>
          <p:cNvSpPr/>
          <p:nvPr/>
        </p:nvSpPr>
        <p:spPr>
          <a:xfrm>
            <a:off x="6096305" y="4367174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41" name="Shape 37"/>
          <p:cNvSpPr/>
          <p:nvPr/>
        </p:nvSpPr>
        <p:spPr>
          <a:xfrm>
            <a:off x="8912657" y="4367174"/>
            <a:ext cx="2819095" cy="466344"/>
          </a:xfrm>
          <a:prstGeom prst="rect">
            <a:avLst/>
          </a:prstGeom>
          <a:noFill/>
          <a:ln w="12700">
            <a:solidFill>
              <a:srgbClr val="C5E1C5"/>
            </a:solidFill>
            <a:prstDash val="solid"/>
          </a:ln>
        </p:spPr>
      </p:sp>
      <p:sp>
        <p:nvSpPr>
          <p:cNvPr id="42" name="Text 38"/>
          <p:cNvSpPr txBox="1"/>
          <p:nvPr/>
        </p:nvSpPr>
        <p:spPr>
          <a:xfrm>
            <a:off x="580644" y="2162556"/>
            <a:ext cx="78181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Interface</a:t>
            </a:r>
            <a:endParaRPr lang="en-US" sz="1200" dirty="0"/>
          </a:p>
        </p:txBody>
      </p:sp>
      <p:sp>
        <p:nvSpPr>
          <p:cNvPr id="43" name="Text 39"/>
          <p:cNvSpPr txBox="1"/>
          <p:nvPr/>
        </p:nvSpPr>
        <p:spPr>
          <a:xfrm>
            <a:off x="7101230" y="2162556"/>
            <a:ext cx="9244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Mobile App</a:t>
            </a:r>
            <a:endParaRPr lang="en-US" sz="1200" dirty="0"/>
          </a:p>
        </p:txBody>
      </p:sp>
      <p:sp>
        <p:nvSpPr>
          <p:cNvPr id="44" name="Text 40"/>
          <p:cNvSpPr txBox="1"/>
          <p:nvPr/>
        </p:nvSpPr>
        <p:spPr>
          <a:xfrm>
            <a:off x="9676181" y="2162556"/>
            <a:ext cx="141000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Human Operators</a:t>
            </a:r>
            <a:endParaRPr lang="en-US" sz="1200" dirty="0"/>
          </a:p>
        </p:txBody>
      </p:sp>
      <p:sp>
        <p:nvSpPr>
          <p:cNvPr id="45" name="Text 41"/>
          <p:cNvSpPr txBox="1"/>
          <p:nvPr/>
        </p:nvSpPr>
        <p:spPr>
          <a:xfrm>
            <a:off x="580644" y="2628900"/>
            <a:ext cx="10287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Aksesibilitas</a:t>
            </a:r>
            <a:endParaRPr lang="en-US" sz="1200" dirty="0"/>
          </a:p>
        </p:txBody>
      </p:sp>
      <p:sp>
        <p:nvSpPr>
          <p:cNvPr id="46" name="Text 42"/>
          <p:cNvSpPr txBox="1"/>
          <p:nvPr/>
        </p:nvSpPr>
        <p:spPr>
          <a:xfrm>
            <a:off x="6892747" y="2628900"/>
            <a:ext cx="13432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Smartphone only</a:t>
            </a:r>
            <a:endParaRPr lang="en-US" sz="1200" dirty="0"/>
          </a:p>
        </p:txBody>
      </p:sp>
      <p:sp>
        <p:nvSpPr>
          <p:cNvPr id="47" name="Text 43"/>
          <p:cNvSpPr txBox="1"/>
          <p:nvPr/>
        </p:nvSpPr>
        <p:spPr>
          <a:xfrm>
            <a:off x="9872777" y="2628900"/>
            <a:ext cx="101955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Jam terbatas</a:t>
            </a:r>
            <a:endParaRPr lang="en-US" sz="1200" dirty="0"/>
          </a:p>
        </p:txBody>
      </p:sp>
      <p:sp>
        <p:nvSpPr>
          <p:cNvPr id="48" name="Text 44"/>
          <p:cNvSpPr txBox="1"/>
          <p:nvPr/>
        </p:nvSpPr>
        <p:spPr>
          <a:xfrm>
            <a:off x="580644" y="3095244"/>
            <a:ext cx="106710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Fokus Stroke</a:t>
            </a:r>
            <a:endParaRPr lang="en-US" sz="1200" dirty="0"/>
          </a:p>
        </p:txBody>
      </p:sp>
      <p:sp>
        <p:nvSpPr>
          <p:cNvPr id="49" name="Text 45"/>
          <p:cNvSpPr txBox="1"/>
          <p:nvPr/>
        </p:nvSpPr>
        <p:spPr>
          <a:xfrm>
            <a:off x="6988759" y="3095244"/>
            <a:ext cx="11530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Stroke-specific</a:t>
            </a:r>
            <a:endParaRPr lang="en-US" sz="1200" dirty="0"/>
          </a:p>
        </p:txBody>
      </p:sp>
      <p:sp>
        <p:nvSpPr>
          <p:cNvPr id="50" name="Text 46"/>
          <p:cNvSpPr txBox="1"/>
          <p:nvPr/>
        </p:nvSpPr>
        <p:spPr>
          <a:xfrm>
            <a:off x="9628632" y="3095244"/>
            <a:ext cx="15051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General emergency</a:t>
            </a:r>
            <a:endParaRPr lang="en-US" sz="1200" dirty="0"/>
          </a:p>
        </p:txBody>
      </p:sp>
      <p:sp>
        <p:nvSpPr>
          <p:cNvPr id="51" name="Text 47"/>
          <p:cNvSpPr txBox="1"/>
          <p:nvPr/>
        </p:nvSpPr>
        <p:spPr>
          <a:xfrm>
            <a:off x="580644" y="3562502"/>
            <a:ext cx="11430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Protokol FAST</a:t>
            </a:r>
            <a:endParaRPr lang="en-US" sz="1200" dirty="0"/>
          </a:p>
        </p:txBody>
      </p:sp>
      <p:sp>
        <p:nvSpPr>
          <p:cNvPr id="52" name="Text 48"/>
          <p:cNvSpPr txBox="1"/>
          <p:nvPr/>
        </p:nvSpPr>
        <p:spPr>
          <a:xfrm>
            <a:off x="6932981" y="3562502"/>
            <a:ext cx="12673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Self-assessment</a:t>
            </a:r>
            <a:endParaRPr lang="en-US" sz="1200" dirty="0"/>
          </a:p>
        </p:txBody>
      </p:sp>
      <p:sp>
        <p:nvSpPr>
          <p:cNvPr id="53" name="Text 49"/>
          <p:cNvSpPr txBox="1"/>
          <p:nvPr/>
        </p:nvSpPr>
        <p:spPr>
          <a:xfrm>
            <a:off x="9703613" y="3562502"/>
            <a:ext cx="135331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Tidak terintegrasi</a:t>
            </a:r>
            <a:endParaRPr lang="en-US" sz="1200" dirty="0"/>
          </a:p>
        </p:txBody>
      </p:sp>
      <p:sp>
        <p:nvSpPr>
          <p:cNvPr id="54" name="Text 50"/>
          <p:cNvSpPr txBox="1"/>
          <p:nvPr/>
        </p:nvSpPr>
        <p:spPr>
          <a:xfrm>
            <a:off x="580644" y="4028846"/>
            <a:ext cx="12289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Response Time</a:t>
            </a:r>
            <a:endParaRPr lang="en-US" sz="1200" dirty="0"/>
          </a:p>
        </p:txBody>
      </p:sp>
      <p:sp>
        <p:nvSpPr>
          <p:cNvPr id="55" name="Text 51"/>
          <p:cNvSpPr txBox="1"/>
          <p:nvPr/>
        </p:nvSpPr>
        <p:spPr>
          <a:xfrm>
            <a:off x="6930238" y="4028846"/>
            <a:ext cx="12673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User dependent</a:t>
            </a:r>
            <a:endParaRPr lang="en-US" sz="1200" dirty="0"/>
          </a:p>
        </p:txBody>
      </p:sp>
      <p:sp>
        <p:nvSpPr>
          <p:cNvPr id="56" name="Text 52"/>
          <p:cNvSpPr txBox="1"/>
          <p:nvPr/>
        </p:nvSpPr>
        <p:spPr>
          <a:xfrm>
            <a:off x="9983419" y="4028846"/>
            <a:ext cx="79095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2-5 menit</a:t>
            </a:r>
            <a:endParaRPr lang="en-US" sz="1200" dirty="0"/>
          </a:p>
        </p:txBody>
      </p:sp>
      <p:sp>
        <p:nvSpPr>
          <p:cNvPr id="57" name="Text 53"/>
          <p:cNvSpPr txBox="1"/>
          <p:nvPr/>
        </p:nvSpPr>
        <p:spPr>
          <a:xfrm>
            <a:off x="580644" y="4496105"/>
            <a:ext cx="6574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Bahasa</a:t>
            </a:r>
            <a:endParaRPr lang="en-US" sz="1200" dirty="0"/>
          </a:p>
        </p:txBody>
      </p:sp>
      <p:sp>
        <p:nvSpPr>
          <p:cNvPr id="58" name="Text 54"/>
          <p:cNvSpPr txBox="1"/>
          <p:nvPr/>
        </p:nvSpPr>
        <p:spPr>
          <a:xfrm>
            <a:off x="7113118" y="4496105"/>
            <a:ext cx="90525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Text-based</a:t>
            </a:r>
            <a:endParaRPr lang="en-US" sz="1200" dirty="0"/>
          </a:p>
        </p:txBody>
      </p:sp>
      <p:sp>
        <p:nvSpPr>
          <p:cNvPr id="59" name="Text 55"/>
          <p:cNvSpPr txBox="1"/>
          <p:nvPr/>
        </p:nvSpPr>
        <p:spPr>
          <a:xfrm>
            <a:off x="9726473" y="4496105"/>
            <a:ext cx="131490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Formal prosedur</a:t>
            </a:r>
            <a:endParaRPr lang="en-US" sz="1200" dirty="0"/>
          </a:p>
        </p:txBody>
      </p:sp>
      <p:sp>
        <p:nvSpPr>
          <p:cNvPr id="60" name="Shape 56"/>
          <p:cNvSpPr/>
          <p:nvPr/>
        </p:nvSpPr>
        <p:spPr>
          <a:xfrm>
            <a:off x="3279038" y="2033626"/>
            <a:ext cx="2819095" cy="466344"/>
          </a:xfrm>
          <a:prstGeom prst="rect">
            <a:avLst/>
          </a:prstGeom>
          <a:solidFill>
            <a:srgbClr val="4CAF50">
              <a:alpha val="15000"/>
            </a:srgbClr>
          </a:solidFill>
          <a:ln w="12700">
            <a:solidFill>
              <a:srgbClr val="C5E1C5"/>
            </a:solidFill>
            <a:prstDash val="solid"/>
          </a:ln>
        </p:spPr>
      </p:sp>
      <p:sp>
        <p:nvSpPr>
          <p:cNvPr id="61" name="Shape 57"/>
          <p:cNvSpPr/>
          <p:nvPr/>
        </p:nvSpPr>
        <p:spPr>
          <a:xfrm>
            <a:off x="3279038" y="2499970"/>
            <a:ext cx="2819095" cy="466344"/>
          </a:xfrm>
          <a:prstGeom prst="rect">
            <a:avLst/>
          </a:prstGeom>
          <a:solidFill>
            <a:srgbClr val="4CAF50">
              <a:alpha val="15000"/>
            </a:srgbClr>
          </a:solidFill>
          <a:ln w="12700">
            <a:solidFill>
              <a:srgbClr val="C5E1C5"/>
            </a:solidFill>
            <a:prstDash val="solid"/>
          </a:ln>
        </p:spPr>
      </p:sp>
      <p:sp>
        <p:nvSpPr>
          <p:cNvPr id="62" name="Shape 58"/>
          <p:cNvSpPr/>
          <p:nvPr/>
        </p:nvSpPr>
        <p:spPr>
          <a:xfrm>
            <a:off x="3279038" y="2967228"/>
            <a:ext cx="2819095" cy="466344"/>
          </a:xfrm>
          <a:prstGeom prst="rect">
            <a:avLst/>
          </a:prstGeom>
          <a:solidFill>
            <a:srgbClr val="4CAF50">
              <a:alpha val="15000"/>
            </a:srgbClr>
          </a:solidFill>
          <a:ln w="12700">
            <a:solidFill>
              <a:srgbClr val="C5E1C5"/>
            </a:solidFill>
            <a:prstDash val="solid"/>
          </a:ln>
        </p:spPr>
      </p:sp>
      <p:sp>
        <p:nvSpPr>
          <p:cNvPr id="63" name="Shape 59"/>
          <p:cNvSpPr/>
          <p:nvPr/>
        </p:nvSpPr>
        <p:spPr>
          <a:xfrm>
            <a:off x="3279038" y="3433572"/>
            <a:ext cx="2819095" cy="466344"/>
          </a:xfrm>
          <a:prstGeom prst="rect">
            <a:avLst/>
          </a:prstGeom>
          <a:solidFill>
            <a:srgbClr val="4CAF50">
              <a:alpha val="15000"/>
            </a:srgbClr>
          </a:solidFill>
          <a:ln w="12700">
            <a:solidFill>
              <a:srgbClr val="C5E1C5"/>
            </a:solidFill>
            <a:prstDash val="solid"/>
          </a:ln>
        </p:spPr>
      </p:sp>
      <p:sp>
        <p:nvSpPr>
          <p:cNvPr id="64" name="Shape 60"/>
          <p:cNvSpPr/>
          <p:nvPr/>
        </p:nvSpPr>
        <p:spPr>
          <a:xfrm>
            <a:off x="3279038" y="3900830"/>
            <a:ext cx="2819095" cy="466344"/>
          </a:xfrm>
          <a:prstGeom prst="rect">
            <a:avLst/>
          </a:prstGeom>
          <a:solidFill>
            <a:srgbClr val="4CAF50">
              <a:alpha val="15000"/>
            </a:srgbClr>
          </a:solidFill>
          <a:ln w="12700">
            <a:solidFill>
              <a:srgbClr val="C5E1C5"/>
            </a:solidFill>
            <a:prstDash val="solid"/>
          </a:ln>
        </p:spPr>
      </p:sp>
      <p:sp>
        <p:nvSpPr>
          <p:cNvPr id="65" name="Shape 61"/>
          <p:cNvSpPr/>
          <p:nvPr/>
        </p:nvSpPr>
        <p:spPr>
          <a:xfrm>
            <a:off x="3279038" y="4367174"/>
            <a:ext cx="2819095" cy="466344"/>
          </a:xfrm>
          <a:prstGeom prst="rect">
            <a:avLst/>
          </a:prstGeom>
          <a:solidFill>
            <a:srgbClr val="4CAF50">
              <a:alpha val="15000"/>
            </a:srgbClr>
          </a:solidFill>
          <a:ln w="12700">
            <a:solidFill>
              <a:srgbClr val="C5E1C5"/>
            </a:solidFill>
            <a:prstDash val="solid"/>
          </a:ln>
        </p:spPr>
      </p:sp>
      <p:sp>
        <p:nvSpPr>
          <p:cNvPr id="66" name="Text 62"/>
          <p:cNvSpPr txBox="1"/>
          <p:nvPr/>
        </p:nvSpPr>
        <p:spPr>
          <a:xfrm>
            <a:off x="4216298" y="2162556"/>
            <a:ext cx="105796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Voice AI 24/7</a:t>
            </a:r>
            <a:endParaRPr lang="en-US" sz="1200" dirty="0"/>
          </a:p>
        </p:txBody>
      </p:sp>
      <p:sp>
        <p:nvSpPr>
          <p:cNvPr id="67" name="Text 63"/>
          <p:cNvSpPr txBox="1"/>
          <p:nvPr/>
        </p:nvSpPr>
        <p:spPr>
          <a:xfrm>
            <a:off x="4134917" y="2628900"/>
            <a:ext cx="121981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Semua telepon</a:t>
            </a:r>
            <a:endParaRPr lang="en-US" sz="1200" dirty="0"/>
          </a:p>
        </p:txBody>
      </p:sp>
      <p:sp>
        <p:nvSpPr>
          <p:cNvPr id="68" name="Text 64"/>
          <p:cNvSpPr txBox="1"/>
          <p:nvPr/>
        </p:nvSpPr>
        <p:spPr>
          <a:xfrm>
            <a:off x="3953866" y="3095244"/>
            <a:ext cx="158191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100% khusus stroke</a:t>
            </a:r>
            <a:endParaRPr lang="en-US" sz="1200" dirty="0"/>
          </a:p>
        </p:txBody>
      </p:sp>
      <p:sp>
        <p:nvSpPr>
          <p:cNvPr id="69" name="Text 65"/>
          <p:cNvSpPr txBox="1"/>
          <p:nvPr/>
        </p:nvSpPr>
        <p:spPr>
          <a:xfrm>
            <a:off x="3984041" y="3562502"/>
            <a:ext cx="152430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AI-guided real-time</a:t>
            </a:r>
            <a:endParaRPr lang="en-US" sz="1200" dirty="0"/>
          </a:p>
        </p:txBody>
      </p:sp>
      <p:sp>
        <p:nvSpPr>
          <p:cNvPr id="70" name="Text 66"/>
          <p:cNvSpPr txBox="1"/>
          <p:nvPr/>
        </p:nvSpPr>
        <p:spPr>
          <a:xfrm>
            <a:off x="4326026" y="4028846"/>
            <a:ext cx="83850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0 seconds</a:t>
            </a:r>
            <a:endParaRPr lang="en-US" sz="1200" dirty="0"/>
          </a:p>
        </p:txBody>
      </p:sp>
      <p:sp>
        <p:nvSpPr>
          <p:cNvPr id="71" name="Text 67"/>
          <p:cNvSpPr txBox="1"/>
          <p:nvPr/>
        </p:nvSpPr>
        <p:spPr>
          <a:xfrm>
            <a:off x="3977640" y="4496105"/>
            <a:ext cx="153436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Natural Indonesian</a:t>
            </a:r>
            <a:endParaRPr lang="en-US" sz="1200" dirty="0"/>
          </a:p>
        </p:txBody>
      </p:sp>
      <p:sp>
        <p:nvSpPr>
          <p:cNvPr id="72" name="Shape 68"/>
          <p:cNvSpPr/>
          <p:nvPr/>
        </p:nvSpPr>
        <p:spPr>
          <a:xfrm>
            <a:off x="304495" y="5219395"/>
            <a:ext cx="5695798" cy="2018995"/>
          </a:xfrm>
          <a:prstGeom prst="roundRect">
            <a:avLst>
              <a:gd name="adj" fmla="val 1282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3" name="Shape 69"/>
          <p:cNvSpPr/>
          <p:nvPr/>
        </p:nvSpPr>
        <p:spPr>
          <a:xfrm>
            <a:off x="304495" y="5219395"/>
            <a:ext cx="47549" cy="2018995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74" name="Text 70"/>
          <p:cNvSpPr txBox="1"/>
          <p:nvPr/>
        </p:nvSpPr>
        <p:spPr>
          <a:xfrm>
            <a:off x="543154" y="5410505"/>
            <a:ext cx="24771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Competitive Advantages</a:t>
            </a:r>
            <a:endParaRPr lang="en-US" sz="1500" dirty="0"/>
          </a:p>
        </p:txBody>
      </p:sp>
      <p:sp>
        <p:nvSpPr>
          <p:cNvPr id="75" name="Text 71"/>
          <p:cNvSpPr txBox="1"/>
          <p:nvPr/>
        </p:nvSpPr>
        <p:spPr>
          <a:xfrm>
            <a:off x="543154" y="5790895"/>
            <a:ext cx="32388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AI voice stroke hotline pertama di Indonesia</a:t>
            </a:r>
            <a:endParaRPr lang="en-US" sz="1200" dirty="0"/>
          </a:p>
        </p:txBody>
      </p:sp>
      <p:sp>
        <p:nvSpPr>
          <p:cNvPr id="76" name="Text 72"/>
          <p:cNvSpPr txBox="1"/>
          <p:nvPr/>
        </p:nvSpPr>
        <p:spPr>
          <a:xfrm>
            <a:off x="543154" y="6133795"/>
            <a:ext cx="38487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Real-time FAST protocol guidance vs self-assessment</a:t>
            </a:r>
            <a:endParaRPr lang="en-US" sz="1200" dirty="0"/>
          </a:p>
        </p:txBody>
      </p:sp>
      <p:sp>
        <p:nvSpPr>
          <p:cNvPr id="77" name="Text 73"/>
          <p:cNvSpPr txBox="1"/>
          <p:nvPr/>
        </p:nvSpPr>
        <p:spPr>
          <a:xfrm>
            <a:off x="543154" y="6476695"/>
            <a:ext cx="47631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Universal accessibility - semua telepon, semua tingkat pendidikan</a:t>
            </a:r>
            <a:endParaRPr lang="en-US" sz="1200" dirty="0"/>
          </a:p>
        </p:txBody>
      </p:sp>
      <p:sp>
        <p:nvSpPr>
          <p:cNvPr id="78" name="Text 74"/>
          <p:cNvSpPr txBox="1"/>
          <p:nvPr/>
        </p:nvSpPr>
        <p:spPr>
          <a:xfrm>
            <a:off x="543154" y="6819595"/>
            <a:ext cx="30678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Siap integrasi pemerintah - skala nasional</a:t>
            </a:r>
            <a:endParaRPr lang="en-US" sz="1200" dirty="0"/>
          </a:p>
        </p:txBody>
      </p:sp>
      <p:sp>
        <p:nvSpPr>
          <p:cNvPr id="79" name="Shape 75"/>
          <p:cNvSpPr/>
          <p:nvPr/>
        </p:nvSpPr>
        <p:spPr>
          <a:xfrm>
            <a:off x="6191402" y="5219395"/>
            <a:ext cx="5695798" cy="2018995"/>
          </a:xfrm>
          <a:prstGeom prst="roundRect">
            <a:avLst>
              <a:gd name="adj" fmla="val 1282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0" name="Shape 76"/>
          <p:cNvSpPr/>
          <p:nvPr/>
        </p:nvSpPr>
        <p:spPr>
          <a:xfrm>
            <a:off x="6191402" y="5219395"/>
            <a:ext cx="47549" cy="2018995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81" name="Text 77"/>
          <p:cNvSpPr txBox="1"/>
          <p:nvPr/>
        </p:nvSpPr>
        <p:spPr>
          <a:xfrm>
            <a:off x="6429146" y="5600700"/>
            <a:ext cx="205740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Golden Hour Impact</a:t>
            </a:r>
            <a:endParaRPr lang="en-US" sz="1500" dirty="0"/>
          </a:p>
        </p:txBody>
      </p:sp>
      <p:sp>
        <p:nvSpPr>
          <p:cNvPr id="82" name="Shape 78"/>
          <p:cNvSpPr/>
          <p:nvPr/>
        </p:nvSpPr>
        <p:spPr>
          <a:xfrm>
            <a:off x="6429146" y="5982005"/>
            <a:ext cx="1657807" cy="875995"/>
          </a:xfrm>
          <a:prstGeom prst="roundRect">
            <a:avLst>
              <a:gd name="adj" fmla="val 9077"/>
            </a:avLst>
          </a:prstGeom>
          <a:solidFill>
            <a:srgbClr val="D1FAE5"/>
          </a:solidFill>
          <a:ln/>
        </p:spPr>
      </p:sp>
      <p:sp>
        <p:nvSpPr>
          <p:cNvPr id="83" name="Shape 79"/>
          <p:cNvSpPr/>
          <p:nvPr/>
        </p:nvSpPr>
        <p:spPr>
          <a:xfrm>
            <a:off x="8236001" y="5982005"/>
            <a:ext cx="1657807" cy="875995"/>
          </a:xfrm>
          <a:prstGeom prst="roundRect">
            <a:avLst>
              <a:gd name="adj" fmla="val 9077"/>
            </a:avLst>
          </a:prstGeom>
          <a:solidFill>
            <a:srgbClr val="D1FAE5"/>
          </a:solidFill>
          <a:ln/>
        </p:spPr>
      </p:sp>
      <p:sp>
        <p:nvSpPr>
          <p:cNvPr id="84" name="Shape 80"/>
          <p:cNvSpPr/>
          <p:nvPr/>
        </p:nvSpPr>
        <p:spPr>
          <a:xfrm>
            <a:off x="10042855" y="5982005"/>
            <a:ext cx="1657807" cy="875995"/>
          </a:xfrm>
          <a:prstGeom prst="roundRect">
            <a:avLst>
              <a:gd name="adj" fmla="val 9077"/>
            </a:avLst>
          </a:prstGeom>
          <a:solidFill>
            <a:srgbClr val="D1FAE5"/>
          </a:solidFill>
          <a:ln/>
        </p:spPr>
      </p:sp>
      <p:sp>
        <p:nvSpPr>
          <p:cNvPr id="85" name="Text 81"/>
          <p:cNvSpPr txBox="1"/>
          <p:nvPr/>
        </p:nvSpPr>
        <p:spPr>
          <a:xfrm>
            <a:off x="7031736" y="6115507"/>
            <a:ext cx="58613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+30%</a:t>
            </a:r>
            <a:endParaRPr lang="en-US" sz="1300" dirty="0"/>
          </a:p>
        </p:txBody>
      </p:sp>
      <p:sp>
        <p:nvSpPr>
          <p:cNvPr id="86" name="Text 82"/>
          <p:cNvSpPr txBox="1"/>
          <p:nvPr/>
        </p:nvSpPr>
        <p:spPr>
          <a:xfrm>
            <a:off x="8793785" y="6115507"/>
            <a:ext cx="6720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2,000+</a:t>
            </a:r>
            <a:endParaRPr lang="en-US" sz="1300" dirty="0"/>
          </a:p>
        </p:txBody>
      </p:sp>
      <p:sp>
        <p:nvSpPr>
          <p:cNvPr id="87" name="Text 83"/>
          <p:cNvSpPr txBox="1"/>
          <p:nvPr/>
        </p:nvSpPr>
        <p:spPr>
          <a:xfrm>
            <a:off x="10580522" y="6115507"/>
            <a:ext cx="71048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1B+</a:t>
            </a:r>
            <a:endParaRPr lang="en-US" sz="1300" dirty="0"/>
          </a:p>
        </p:txBody>
      </p:sp>
      <p:sp>
        <p:nvSpPr>
          <p:cNvPr id="88" name="Text 84"/>
          <p:cNvSpPr txBox="1"/>
          <p:nvPr/>
        </p:nvSpPr>
        <p:spPr>
          <a:xfrm>
            <a:off x="6628486" y="6362395"/>
            <a:ext cx="1357884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Peningkatan Golden Hour</a:t>
            </a:r>
            <a:endParaRPr lang="en-US" sz="1000" dirty="0"/>
          </a:p>
        </p:txBody>
      </p:sp>
      <p:sp>
        <p:nvSpPr>
          <p:cNvPr id="89" name="Text 85"/>
          <p:cNvSpPr txBox="1"/>
          <p:nvPr/>
        </p:nvSpPr>
        <p:spPr>
          <a:xfrm>
            <a:off x="8407908" y="6362395"/>
            <a:ext cx="1414577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Nyawa terselamatkan/tahun</a:t>
            </a:r>
            <a:endParaRPr lang="en-US" sz="1000" dirty="0"/>
          </a:p>
        </p:txBody>
      </p:sp>
      <p:sp>
        <p:nvSpPr>
          <p:cNvPr id="90" name="Text 86"/>
          <p:cNvSpPr txBox="1"/>
          <p:nvPr/>
        </p:nvSpPr>
        <p:spPr>
          <a:xfrm>
            <a:off x="10436047" y="6362395"/>
            <a:ext cx="976579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Penghematan biaya/tahun</a:t>
            </a:r>
            <a:endParaRPr lang="en-US" sz="1000" dirty="0"/>
          </a:p>
        </p:txBody>
      </p:sp>
      <p:sp>
        <p:nvSpPr>
          <p:cNvPr id="91" name="Shape 87"/>
          <p:cNvSpPr/>
          <p:nvPr/>
        </p:nvSpPr>
        <p:spPr>
          <a:xfrm>
            <a:off x="0" y="7353605"/>
            <a:ext cx="12191695" cy="190195"/>
          </a:xfrm>
          <a:prstGeom prst="rect">
            <a:avLst/>
          </a:prstGeom>
          <a:solidFill>
            <a:srgbClr val="047857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3" name="Image 0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8382305" y="-476402"/>
            <a:ext cx="4762195" cy="4762195"/>
          </a:xfrm>
          <a:prstGeom prst="rect">
            <a:avLst/>
          </a:prstGeom>
        </p:spPr>
      </p:pic>
      <p:pic>
        <p:nvPicPr>
          <p:cNvPr id="4" name="Image 1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-1143000" y="4190695"/>
            <a:ext cx="3810305" cy="3810305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304495" y="286207"/>
            <a:ext cx="7096658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65F4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TIM AHLI DI BALIK STROKECARE AI</a:t>
            </a:r>
            <a:endParaRPr lang="en-US" sz="2700" dirty="0"/>
          </a:p>
        </p:txBody>
      </p:sp>
      <p:sp>
        <p:nvSpPr>
          <p:cNvPr id="6" name="Shape 2"/>
          <p:cNvSpPr/>
          <p:nvPr/>
        </p:nvSpPr>
        <p:spPr>
          <a:xfrm>
            <a:off x="304495" y="761695"/>
            <a:ext cx="1218895" cy="3840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" name="Shape 3"/>
          <p:cNvSpPr/>
          <p:nvPr/>
        </p:nvSpPr>
        <p:spPr>
          <a:xfrm>
            <a:off x="304495" y="1028700"/>
            <a:ext cx="5676595" cy="1218895"/>
          </a:xfrm>
          <a:prstGeom prst="roundRect">
            <a:avLst>
              <a:gd name="adj" fmla="val 1397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4"/>
          <p:cNvSpPr/>
          <p:nvPr/>
        </p:nvSpPr>
        <p:spPr>
          <a:xfrm>
            <a:off x="304495" y="1028700"/>
            <a:ext cx="45719" cy="1191463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9" name="Shape 5"/>
          <p:cNvSpPr/>
          <p:nvPr/>
        </p:nvSpPr>
        <p:spPr>
          <a:xfrm>
            <a:off x="304495" y="2324404"/>
            <a:ext cx="5676595" cy="2800808"/>
          </a:xfrm>
          <a:prstGeom prst="roundRect">
            <a:avLst>
              <a:gd name="adj" fmla="val 1397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6"/>
          <p:cNvSpPr/>
          <p:nvPr/>
        </p:nvSpPr>
        <p:spPr>
          <a:xfrm>
            <a:off x="304495" y="3191256"/>
            <a:ext cx="47549" cy="1933956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1" name="Shape 7"/>
          <p:cNvSpPr/>
          <p:nvPr/>
        </p:nvSpPr>
        <p:spPr>
          <a:xfrm>
            <a:off x="6210605" y="1028700"/>
            <a:ext cx="5676595" cy="1591056"/>
          </a:xfrm>
          <a:prstGeom prst="roundRect">
            <a:avLst>
              <a:gd name="adj" fmla="val 2065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6210605" y="1028700"/>
            <a:ext cx="47549" cy="1591056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3" name="Shape 9"/>
          <p:cNvSpPr/>
          <p:nvPr/>
        </p:nvSpPr>
        <p:spPr>
          <a:xfrm>
            <a:off x="352044" y="1028700"/>
            <a:ext cx="5629046" cy="714146"/>
          </a:xfrm>
          <a:prstGeom prst="rect">
            <a:avLst/>
          </a:prstGeom>
          <a:solidFill>
            <a:srgbClr val="2E7D32">
              <a:alpha val="10000"/>
            </a:srgbClr>
          </a:solidFill>
          <a:ln/>
        </p:spPr>
      </p:sp>
      <p:sp>
        <p:nvSpPr>
          <p:cNvPr id="14" name="Shape 10"/>
          <p:cNvSpPr/>
          <p:nvPr/>
        </p:nvSpPr>
        <p:spPr>
          <a:xfrm>
            <a:off x="352044" y="1733702"/>
            <a:ext cx="5629046" cy="9144"/>
          </a:xfrm>
          <a:prstGeom prst="rect">
            <a:avLst/>
          </a:prstGeom>
          <a:solidFill>
            <a:srgbClr val="2E7D32">
              <a:alpha val="20000"/>
            </a:srgbClr>
          </a:solidFill>
          <a:ln/>
        </p:spPr>
      </p:sp>
      <p:sp>
        <p:nvSpPr>
          <p:cNvPr id="15" name="Shape 11"/>
          <p:cNvSpPr/>
          <p:nvPr/>
        </p:nvSpPr>
        <p:spPr>
          <a:xfrm>
            <a:off x="466344" y="1143000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4"/>
          <a:srcRect l="-57" r="-57"/>
          <a:stretch/>
        </p:blipFill>
        <p:spPr>
          <a:xfrm>
            <a:off x="604418" y="1266444"/>
            <a:ext cx="200254" cy="228600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337435" y="2286000"/>
            <a:ext cx="5629046" cy="658368"/>
          </a:xfrm>
          <a:prstGeom prst="rect">
            <a:avLst/>
          </a:prstGeom>
          <a:solidFill>
            <a:srgbClr val="2E7D32">
              <a:alpha val="10000"/>
            </a:srgbClr>
          </a:solidFill>
          <a:ln/>
        </p:spPr>
      </p:sp>
      <p:sp>
        <p:nvSpPr>
          <p:cNvPr id="18" name="Shape 13"/>
          <p:cNvSpPr/>
          <p:nvPr/>
        </p:nvSpPr>
        <p:spPr>
          <a:xfrm>
            <a:off x="304495" y="2962656"/>
            <a:ext cx="5629046" cy="9144"/>
          </a:xfrm>
          <a:prstGeom prst="rect">
            <a:avLst/>
          </a:prstGeom>
          <a:solidFill>
            <a:srgbClr val="2E7D32">
              <a:alpha val="20000"/>
            </a:srgbClr>
          </a:solidFill>
          <a:ln/>
        </p:spPr>
      </p:sp>
      <p:sp>
        <p:nvSpPr>
          <p:cNvPr id="19" name="Shape 14"/>
          <p:cNvSpPr/>
          <p:nvPr/>
        </p:nvSpPr>
        <p:spPr>
          <a:xfrm>
            <a:off x="6258154" y="1028700"/>
            <a:ext cx="5629046" cy="714146"/>
          </a:xfrm>
          <a:prstGeom prst="rect">
            <a:avLst/>
          </a:prstGeom>
          <a:solidFill>
            <a:srgbClr val="2E7D32">
              <a:alpha val="10000"/>
            </a:srgbClr>
          </a:solidFill>
          <a:ln/>
        </p:spPr>
      </p:sp>
      <p:sp>
        <p:nvSpPr>
          <p:cNvPr id="20" name="Shape 15"/>
          <p:cNvSpPr/>
          <p:nvPr/>
        </p:nvSpPr>
        <p:spPr>
          <a:xfrm>
            <a:off x="6258154" y="1733702"/>
            <a:ext cx="5629046" cy="9144"/>
          </a:xfrm>
          <a:prstGeom prst="rect">
            <a:avLst/>
          </a:prstGeom>
          <a:solidFill>
            <a:srgbClr val="2E7D32">
              <a:alpha val="20000"/>
            </a:srgbClr>
          </a:solidFill>
          <a:ln/>
        </p:spPr>
      </p:sp>
      <p:sp>
        <p:nvSpPr>
          <p:cNvPr id="21" name="Shape 16"/>
          <p:cNvSpPr/>
          <p:nvPr/>
        </p:nvSpPr>
        <p:spPr>
          <a:xfrm>
            <a:off x="501559" y="2361896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sp>
        <p:nvSpPr>
          <p:cNvPr id="22" name="Shape 17"/>
          <p:cNvSpPr/>
          <p:nvPr/>
        </p:nvSpPr>
        <p:spPr>
          <a:xfrm>
            <a:off x="6372454" y="1143000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sp>
        <p:nvSpPr>
          <p:cNvPr id="23" name="Text 18"/>
          <p:cNvSpPr txBox="1"/>
          <p:nvPr/>
        </p:nvSpPr>
        <p:spPr>
          <a:xfrm>
            <a:off x="1086307" y="1248156"/>
            <a:ext cx="1991563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Medical Leadership</a:t>
            </a:r>
            <a:endParaRPr lang="en-US" sz="1500" dirty="0"/>
          </a:p>
        </p:txBody>
      </p:sp>
      <p:sp>
        <p:nvSpPr>
          <p:cNvPr id="24" name="Text 19"/>
          <p:cNvSpPr txBox="1"/>
          <p:nvPr/>
        </p:nvSpPr>
        <p:spPr>
          <a:xfrm>
            <a:off x="1100023" y="2446934"/>
            <a:ext cx="147675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AI Technology</a:t>
            </a:r>
            <a:endParaRPr lang="en-US" sz="1500" dirty="0"/>
          </a:p>
        </p:txBody>
      </p:sp>
      <p:sp>
        <p:nvSpPr>
          <p:cNvPr id="25" name="Text 20"/>
          <p:cNvSpPr txBox="1"/>
          <p:nvPr/>
        </p:nvSpPr>
        <p:spPr>
          <a:xfrm>
            <a:off x="694944" y="1904695"/>
            <a:ext cx="352501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s-ES" sz="1200" dirty="0" err="1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Aghniya</a:t>
            </a:r>
            <a:r>
              <a:rPr lang="es-E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Cascara Ahmad, </a:t>
            </a:r>
            <a:r>
              <a:rPr lang="es-ES" sz="1200" dirty="0" err="1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S.Kep</a:t>
            </a:r>
            <a:endParaRPr lang="en-US" sz="1200" dirty="0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04418" y="2466136"/>
            <a:ext cx="228600" cy="228600"/>
          </a:xfrm>
          <a:prstGeom prst="rect">
            <a:avLst/>
          </a:prstGeom>
        </p:spPr>
      </p:pic>
      <p:sp>
        <p:nvSpPr>
          <p:cNvPr id="29" name="Text 23"/>
          <p:cNvSpPr txBox="1"/>
          <p:nvPr/>
        </p:nvSpPr>
        <p:spPr>
          <a:xfrm>
            <a:off x="6991502" y="1248156"/>
            <a:ext cx="2324405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Healthcare Integration</a:t>
            </a:r>
            <a:endParaRPr lang="en-US" sz="1500" dirty="0"/>
          </a:p>
        </p:txBody>
      </p:sp>
      <p:sp>
        <p:nvSpPr>
          <p:cNvPr id="30" name="Text 24"/>
          <p:cNvSpPr txBox="1"/>
          <p:nvPr/>
        </p:nvSpPr>
        <p:spPr>
          <a:xfrm>
            <a:off x="555796" y="3181197"/>
            <a:ext cx="4863853" cy="1618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Ariman – System Engineer (</a:t>
            </a:r>
            <a:r>
              <a:rPr lang="en-US" sz="1200" dirty="0" err="1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Voip</a:t>
            </a: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+ IOT + Ai)</a:t>
            </a:r>
            <a:endParaRPr lang="en-US" sz="1200" dirty="0"/>
          </a:p>
        </p:txBody>
      </p:sp>
      <p:sp>
        <p:nvSpPr>
          <p:cNvPr id="31" name="Text 25"/>
          <p:cNvSpPr txBox="1"/>
          <p:nvPr/>
        </p:nvSpPr>
        <p:spPr>
          <a:xfrm>
            <a:off x="555796" y="3495835"/>
            <a:ext cx="495940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 err="1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RN.Afifuddin</a:t>
            </a: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200" dirty="0" err="1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Shidiq</a:t>
            </a: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- Full-stack Developer (Emergency Systems)</a:t>
            </a:r>
            <a:endParaRPr lang="en-US" sz="1200" dirty="0"/>
          </a:p>
        </p:txBody>
      </p:sp>
      <p:sp>
        <p:nvSpPr>
          <p:cNvPr id="32" name="Text 26"/>
          <p:cNvSpPr txBox="1"/>
          <p:nvPr/>
        </p:nvSpPr>
        <p:spPr>
          <a:xfrm>
            <a:off x="555795" y="3829507"/>
            <a:ext cx="5092453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Roni </a:t>
            </a:r>
            <a:r>
              <a:rPr lang="en-US" sz="1200" dirty="0" err="1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Gustian</a:t>
            </a: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- Data Scientist (Stroke Pattern Recognition)</a:t>
            </a:r>
            <a:endParaRPr lang="en-US" sz="1200" dirty="0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6"/>
          <a:srcRect l="-80" r="-80"/>
          <a:stretch/>
        </p:blipFill>
        <p:spPr>
          <a:xfrm>
            <a:off x="6467551" y="1266444"/>
            <a:ext cx="286207" cy="228600"/>
          </a:xfrm>
          <a:prstGeom prst="rect">
            <a:avLst/>
          </a:prstGeom>
        </p:spPr>
      </p:pic>
      <p:sp>
        <p:nvSpPr>
          <p:cNvPr id="34" name="Text 27"/>
          <p:cNvSpPr txBox="1"/>
          <p:nvPr/>
        </p:nvSpPr>
        <p:spPr>
          <a:xfrm>
            <a:off x="6601054" y="1904695"/>
            <a:ext cx="42007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- Healthcare MBA (Ex-BPJS/Hospital Management)</a:t>
            </a:r>
            <a:endParaRPr lang="en-US" sz="1200" dirty="0"/>
          </a:p>
        </p:txBody>
      </p:sp>
      <p:sp>
        <p:nvSpPr>
          <p:cNvPr id="35" name="Text 28"/>
          <p:cNvSpPr txBox="1"/>
          <p:nvPr/>
        </p:nvSpPr>
        <p:spPr>
          <a:xfrm>
            <a:off x="6601054" y="2247595"/>
            <a:ext cx="47055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- Government Relations (Ex-Kemkes Emergency Services)</a:t>
            </a:r>
            <a:endParaRPr lang="en-US" sz="1200" dirty="0"/>
          </a:p>
        </p:txBody>
      </p:sp>
      <p:sp>
        <p:nvSpPr>
          <p:cNvPr id="36" name="Shape 29"/>
          <p:cNvSpPr/>
          <p:nvPr/>
        </p:nvSpPr>
        <p:spPr>
          <a:xfrm>
            <a:off x="6210605" y="2848356"/>
            <a:ext cx="5676595" cy="1591056"/>
          </a:xfrm>
          <a:prstGeom prst="roundRect">
            <a:avLst>
              <a:gd name="adj" fmla="val 2065"/>
            </a:avLst>
          </a:prstGeom>
          <a:solidFill>
            <a:srgbClr val="FFFFFF">
              <a:alpha val="90000"/>
            </a:srgbClr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37" name="Shape 30"/>
          <p:cNvSpPr/>
          <p:nvPr/>
        </p:nvSpPr>
        <p:spPr>
          <a:xfrm>
            <a:off x="6210605" y="2848356"/>
            <a:ext cx="47549" cy="1591056"/>
          </a:xfrm>
          <a:prstGeom prst="rect">
            <a:avLst/>
          </a:prstGeom>
          <a:solidFill>
            <a:srgbClr val="1E88E5"/>
          </a:solidFill>
          <a:ln/>
        </p:spPr>
      </p:sp>
      <p:sp>
        <p:nvSpPr>
          <p:cNvPr id="38" name="Shape 31"/>
          <p:cNvSpPr/>
          <p:nvPr/>
        </p:nvSpPr>
        <p:spPr>
          <a:xfrm>
            <a:off x="6258154" y="2848356"/>
            <a:ext cx="5629046" cy="714146"/>
          </a:xfrm>
          <a:prstGeom prst="rect">
            <a:avLst/>
          </a:prstGeom>
          <a:solidFill>
            <a:srgbClr val="1E88E5">
              <a:alpha val="10000"/>
            </a:srgbClr>
          </a:solidFill>
          <a:ln/>
        </p:spPr>
      </p:sp>
      <p:sp>
        <p:nvSpPr>
          <p:cNvPr id="39" name="Shape 32"/>
          <p:cNvSpPr/>
          <p:nvPr/>
        </p:nvSpPr>
        <p:spPr>
          <a:xfrm>
            <a:off x="6258154" y="3553358"/>
            <a:ext cx="5629046" cy="9144"/>
          </a:xfrm>
          <a:prstGeom prst="rect">
            <a:avLst/>
          </a:prstGeom>
          <a:solidFill>
            <a:srgbClr val="1E88E5">
              <a:alpha val="20000"/>
            </a:srgbClr>
          </a:solidFill>
          <a:ln/>
        </p:spPr>
      </p:sp>
      <p:sp>
        <p:nvSpPr>
          <p:cNvPr id="40" name="Shape 33"/>
          <p:cNvSpPr/>
          <p:nvPr/>
        </p:nvSpPr>
        <p:spPr>
          <a:xfrm>
            <a:off x="6372454" y="2962656"/>
            <a:ext cx="476402" cy="476402"/>
          </a:xfrm>
          <a:prstGeom prst="ellipse">
            <a:avLst/>
          </a:prstGeom>
          <a:solidFill>
            <a:srgbClr val="E3F2FD"/>
          </a:solidFill>
          <a:ln/>
        </p:spPr>
      </p:sp>
      <p:pic>
        <p:nvPicPr>
          <p:cNvPr id="41" name="Image 5" descr="preencoded.png"/>
          <p:cNvPicPr>
            <a:picLocks noChangeAspect="1"/>
          </p:cNvPicPr>
          <p:nvPr/>
        </p:nvPicPr>
        <p:blipFill>
          <a:blip r:embed="rId7"/>
          <a:srcRect l="-80" r="-80"/>
          <a:stretch/>
        </p:blipFill>
        <p:spPr>
          <a:xfrm>
            <a:off x="6467551" y="3086100"/>
            <a:ext cx="286207" cy="228600"/>
          </a:xfrm>
          <a:prstGeom prst="rect">
            <a:avLst/>
          </a:prstGeom>
        </p:spPr>
      </p:pic>
      <p:sp>
        <p:nvSpPr>
          <p:cNvPr id="42" name="Text 34"/>
          <p:cNvSpPr txBox="1"/>
          <p:nvPr/>
        </p:nvSpPr>
        <p:spPr>
          <a:xfrm>
            <a:off x="6991502" y="3066898"/>
            <a:ext cx="159105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40A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Advisory Board</a:t>
            </a:r>
            <a:endParaRPr lang="en-US" sz="1500" dirty="0"/>
          </a:p>
        </p:txBody>
      </p:sp>
      <p:sp>
        <p:nvSpPr>
          <p:cNvPr id="43" name="Text 35"/>
          <p:cNvSpPr txBox="1"/>
          <p:nvPr/>
        </p:nvSpPr>
        <p:spPr>
          <a:xfrm>
            <a:off x="6601054" y="3724351"/>
            <a:ext cx="369600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E3A8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Indonesian Stroke Society (ISS) - Medical validation</a:t>
            </a:r>
            <a:endParaRPr lang="en-US" sz="1200" dirty="0"/>
          </a:p>
        </p:txBody>
      </p:sp>
      <p:sp>
        <p:nvSpPr>
          <p:cNvPr id="44" name="Text 36"/>
          <p:cNvSpPr txBox="1"/>
          <p:nvPr/>
        </p:nvSpPr>
        <p:spPr>
          <a:xfrm>
            <a:off x="6601054" y="4067251"/>
            <a:ext cx="330555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E3A8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Angels Initiative - International best practices</a:t>
            </a:r>
            <a:endParaRPr lang="en-US" sz="1200" dirty="0"/>
          </a:p>
        </p:txBody>
      </p:sp>
      <p:sp>
        <p:nvSpPr>
          <p:cNvPr id="45" name="Shape 37"/>
          <p:cNvSpPr/>
          <p:nvPr/>
        </p:nvSpPr>
        <p:spPr>
          <a:xfrm>
            <a:off x="6210605" y="4667098"/>
            <a:ext cx="5676595" cy="1123798"/>
          </a:xfrm>
          <a:prstGeom prst="roundRect">
            <a:avLst>
              <a:gd name="adj" fmla="val 5516"/>
            </a:avLst>
          </a:prstGeom>
          <a:solidFill>
            <a:srgbClr val="ECFDF5"/>
          </a:solidFill>
          <a:ln w="12700">
            <a:solidFill>
              <a:srgbClr val="A7F3D0"/>
            </a:solidFill>
            <a:prstDash val="solid"/>
          </a:ln>
        </p:spPr>
      </p:sp>
      <p:sp>
        <p:nvSpPr>
          <p:cNvPr id="46" name="Text 38"/>
          <p:cNvSpPr txBox="1"/>
          <p:nvPr/>
        </p:nvSpPr>
        <p:spPr>
          <a:xfrm>
            <a:off x="8381390" y="4848149"/>
            <a:ext cx="14721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Keunggulan Tim</a:t>
            </a:r>
            <a:endParaRPr lang="en-US" sz="1300" dirty="0"/>
          </a:p>
        </p:txBody>
      </p:sp>
      <p:sp>
        <p:nvSpPr>
          <p:cNvPr id="47" name="Text 39"/>
          <p:cNvSpPr txBox="1"/>
          <p:nvPr/>
        </p:nvSpPr>
        <p:spPr>
          <a:xfrm>
            <a:off x="6420917" y="5181905"/>
            <a:ext cx="53721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Tim lintas kompetensi dengan keahlian medis, teknologi, manajemen, dan advokasi untuk solusi stroke komprehensif</a:t>
            </a:r>
            <a:endParaRPr lang="en-US" sz="1200" dirty="0"/>
          </a:p>
        </p:txBody>
      </p:sp>
      <p:sp>
        <p:nvSpPr>
          <p:cNvPr id="48" name="Shape 40"/>
          <p:cNvSpPr/>
          <p:nvPr/>
        </p:nvSpPr>
        <p:spPr>
          <a:xfrm>
            <a:off x="0" y="6667805"/>
            <a:ext cx="12191695" cy="19019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49" name="Text 24">
            <a:extLst>
              <a:ext uri="{FF2B5EF4-FFF2-40B4-BE49-F238E27FC236}">
                <a16:creationId xmlns:a16="http://schemas.microsoft.com/office/drawing/2014/main" id="{F1507345-A066-705F-BCBE-39F1E36AE00B}"/>
              </a:ext>
            </a:extLst>
          </p:cNvPr>
          <p:cNvSpPr txBox="1"/>
          <p:nvPr/>
        </p:nvSpPr>
        <p:spPr>
          <a:xfrm>
            <a:off x="565845" y="4172407"/>
            <a:ext cx="4863853" cy="1618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 err="1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AF.Nasution</a:t>
            </a: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- AI Engineer (Voice AI + Healthcare)</a:t>
            </a:r>
            <a:endParaRPr lang="en-US" sz="1200" dirty="0"/>
          </a:p>
        </p:txBody>
      </p:sp>
      <p:sp>
        <p:nvSpPr>
          <p:cNvPr id="50" name="Text 24">
            <a:extLst>
              <a:ext uri="{FF2B5EF4-FFF2-40B4-BE49-F238E27FC236}">
                <a16:creationId xmlns:a16="http://schemas.microsoft.com/office/drawing/2014/main" id="{E2534B4E-32FC-A790-DE18-305600313234}"/>
              </a:ext>
            </a:extLst>
          </p:cNvPr>
          <p:cNvSpPr txBox="1"/>
          <p:nvPr/>
        </p:nvSpPr>
        <p:spPr>
          <a:xfrm>
            <a:off x="581559" y="4559196"/>
            <a:ext cx="4863853" cy="1618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Taufan  </a:t>
            </a:r>
            <a:r>
              <a:rPr lang="en-US" sz="1200" dirty="0" err="1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Fesa</a:t>
            </a: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1200" dirty="0" err="1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Pradatama</a:t>
            </a: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– Public Relation and TAM Riset 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239305"/>
          </a:xfrm>
          <a:prstGeom prst="rect">
            <a:avLst/>
          </a:prstGeom>
          <a:solidFill>
            <a:srgbClr val="E8F5E9"/>
          </a:solidFill>
          <a:ln/>
        </p:spPr>
      </p:sp>
      <p:pic>
        <p:nvPicPr>
          <p:cNvPr id="3" name="Image 0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8382305" y="-476402"/>
            <a:ext cx="4762195" cy="4762195"/>
          </a:xfrm>
          <a:prstGeom prst="rect">
            <a:avLst/>
          </a:prstGeom>
        </p:spPr>
      </p:pic>
      <p:pic>
        <p:nvPicPr>
          <p:cNvPr id="4" name="Image 1" descr="https://www.genspark.ai/image_placeholder.png"/>
          <p:cNvPicPr>
            <a:picLocks noChangeAspect="1"/>
          </p:cNvPicPr>
          <p:nvPr/>
        </p:nvPicPr>
        <p:blipFill>
          <a:blip r:embed="rId3">
            <a:alphaModFix amt="12000"/>
          </a:blip>
          <a:srcRect/>
          <a:stretch/>
        </p:blipFill>
        <p:spPr>
          <a:xfrm>
            <a:off x="-1143000" y="4572000"/>
            <a:ext cx="3810305" cy="3810305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304495" y="286207"/>
            <a:ext cx="4620463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65F4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FINANCIALS &amp; IMPACT</a:t>
            </a:r>
            <a:endParaRPr lang="en-US" sz="2700" dirty="0"/>
          </a:p>
        </p:txBody>
      </p:sp>
      <p:sp>
        <p:nvSpPr>
          <p:cNvPr id="6" name="Shape 2"/>
          <p:cNvSpPr/>
          <p:nvPr/>
        </p:nvSpPr>
        <p:spPr>
          <a:xfrm>
            <a:off x="304495" y="761695"/>
            <a:ext cx="1218895" cy="38405"/>
          </a:xfrm>
          <a:prstGeom prst="rect">
            <a:avLst/>
          </a:prstGeom>
          <a:solidFill>
            <a:srgbClr val="047857"/>
          </a:solidFill>
          <a:ln/>
        </p:spPr>
      </p:sp>
      <p:sp>
        <p:nvSpPr>
          <p:cNvPr id="7" name="Shape 3"/>
          <p:cNvSpPr/>
          <p:nvPr/>
        </p:nvSpPr>
        <p:spPr>
          <a:xfrm>
            <a:off x="304495" y="1028700"/>
            <a:ext cx="5676595" cy="3981298"/>
          </a:xfrm>
          <a:prstGeom prst="roundRect">
            <a:avLst>
              <a:gd name="adj" fmla="val 330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4"/>
          <p:cNvSpPr/>
          <p:nvPr/>
        </p:nvSpPr>
        <p:spPr>
          <a:xfrm>
            <a:off x="304495" y="1028700"/>
            <a:ext cx="47549" cy="398129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9" name="Shape 5"/>
          <p:cNvSpPr/>
          <p:nvPr/>
        </p:nvSpPr>
        <p:spPr>
          <a:xfrm>
            <a:off x="304495" y="5201107"/>
            <a:ext cx="5676595" cy="1733702"/>
          </a:xfrm>
          <a:prstGeom prst="roundRect">
            <a:avLst>
              <a:gd name="adj" fmla="val 1739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6"/>
          <p:cNvSpPr/>
          <p:nvPr/>
        </p:nvSpPr>
        <p:spPr>
          <a:xfrm>
            <a:off x="304495" y="5201107"/>
            <a:ext cx="47549" cy="173370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1" name="Shape 7"/>
          <p:cNvSpPr/>
          <p:nvPr/>
        </p:nvSpPr>
        <p:spPr>
          <a:xfrm>
            <a:off x="504749" y="1181405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29107" y="1304849"/>
            <a:ext cx="228600" cy="228600"/>
          </a:xfrm>
          <a:prstGeom prst="rect">
            <a:avLst/>
          </a:prstGeom>
        </p:spPr>
      </p:pic>
      <p:sp>
        <p:nvSpPr>
          <p:cNvPr id="13" name="Shape 8"/>
          <p:cNvSpPr/>
          <p:nvPr/>
        </p:nvSpPr>
        <p:spPr>
          <a:xfrm>
            <a:off x="6210605" y="1028700"/>
            <a:ext cx="5676595" cy="3534156"/>
          </a:xfrm>
          <a:prstGeom prst="roundRect">
            <a:avLst>
              <a:gd name="adj" fmla="val 418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9"/>
          <p:cNvSpPr/>
          <p:nvPr/>
        </p:nvSpPr>
        <p:spPr>
          <a:xfrm>
            <a:off x="6210605" y="1028700"/>
            <a:ext cx="47549" cy="3534156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5" name="Shape 10"/>
          <p:cNvSpPr/>
          <p:nvPr/>
        </p:nvSpPr>
        <p:spPr>
          <a:xfrm>
            <a:off x="504749" y="5352898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sp>
        <p:nvSpPr>
          <p:cNvPr id="16" name="Shape 11"/>
          <p:cNvSpPr/>
          <p:nvPr/>
        </p:nvSpPr>
        <p:spPr>
          <a:xfrm>
            <a:off x="6409944" y="1181405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sp>
        <p:nvSpPr>
          <p:cNvPr id="17" name="Text 12"/>
          <p:cNvSpPr txBox="1"/>
          <p:nvPr/>
        </p:nvSpPr>
        <p:spPr>
          <a:xfrm>
            <a:off x="1123798" y="1285646"/>
            <a:ext cx="177210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Proyeksi 3 Tahun</a:t>
            </a:r>
            <a:endParaRPr lang="en-US" sz="1500" dirty="0"/>
          </a:p>
        </p:txBody>
      </p:sp>
      <p:sp>
        <p:nvSpPr>
          <p:cNvPr id="18" name="Text 13"/>
          <p:cNvSpPr txBox="1"/>
          <p:nvPr/>
        </p:nvSpPr>
        <p:spPr>
          <a:xfrm>
            <a:off x="1123798" y="5458054"/>
            <a:ext cx="2009851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Stroke-Specific KPIs</a:t>
            </a:r>
            <a:endParaRPr lang="en-US" sz="150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5"/>
          <a:srcRect t="-7" b="-7"/>
          <a:stretch/>
        </p:blipFill>
        <p:spPr>
          <a:xfrm>
            <a:off x="504749" y="1772107"/>
            <a:ext cx="5324551" cy="2095805"/>
          </a:xfrm>
          <a:prstGeom prst="rect">
            <a:avLst/>
          </a:prstGeom>
        </p:spPr>
      </p:pic>
      <p:sp>
        <p:nvSpPr>
          <p:cNvPr id="20" name="Shape 14"/>
          <p:cNvSpPr/>
          <p:nvPr/>
        </p:nvSpPr>
        <p:spPr>
          <a:xfrm>
            <a:off x="504749" y="3981298"/>
            <a:ext cx="1723644" cy="875995"/>
          </a:xfrm>
          <a:prstGeom prst="roundRect">
            <a:avLst>
              <a:gd name="adj" fmla="val 4538"/>
            </a:avLst>
          </a:prstGeom>
          <a:solidFill>
            <a:srgbClr val="D1FAE5"/>
          </a:solidFill>
          <a:ln/>
        </p:spPr>
      </p:sp>
      <p:sp>
        <p:nvSpPr>
          <p:cNvPr id="21" name="Shape 15"/>
          <p:cNvSpPr/>
          <p:nvPr/>
        </p:nvSpPr>
        <p:spPr>
          <a:xfrm>
            <a:off x="2305202" y="3981298"/>
            <a:ext cx="1723644" cy="875995"/>
          </a:xfrm>
          <a:prstGeom prst="roundRect">
            <a:avLst>
              <a:gd name="adj" fmla="val 4538"/>
            </a:avLst>
          </a:prstGeom>
          <a:solidFill>
            <a:srgbClr val="D1FAE5"/>
          </a:solidFill>
          <a:ln/>
        </p:spPr>
      </p:sp>
      <p:sp>
        <p:nvSpPr>
          <p:cNvPr id="22" name="Shape 16"/>
          <p:cNvSpPr/>
          <p:nvPr/>
        </p:nvSpPr>
        <p:spPr>
          <a:xfrm>
            <a:off x="4105656" y="3981298"/>
            <a:ext cx="1723644" cy="875995"/>
          </a:xfrm>
          <a:prstGeom prst="roundRect">
            <a:avLst>
              <a:gd name="adj" fmla="val 4538"/>
            </a:avLst>
          </a:prstGeom>
          <a:solidFill>
            <a:srgbClr val="D1FAE5"/>
          </a:solidFill>
          <a:ln/>
        </p:spPr>
      </p:sp>
      <p:sp>
        <p:nvSpPr>
          <p:cNvPr id="23" name="Text 17"/>
          <p:cNvSpPr txBox="1"/>
          <p:nvPr/>
        </p:nvSpPr>
        <p:spPr>
          <a:xfrm>
            <a:off x="1108253" y="4058107"/>
            <a:ext cx="62453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Tahun 1</a:t>
            </a:r>
            <a:endParaRPr lang="en-US" sz="1000" dirty="0"/>
          </a:p>
        </p:txBody>
      </p:sp>
      <p:sp>
        <p:nvSpPr>
          <p:cNvPr id="24" name="Text 18"/>
          <p:cNvSpPr txBox="1"/>
          <p:nvPr/>
        </p:nvSpPr>
        <p:spPr>
          <a:xfrm>
            <a:off x="2907792" y="4058107"/>
            <a:ext cx="62453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Tahun 2</a:t>
            </a:r>
            <a:endParaRPr lang="en-US" sz="1000" dirty="0"/>
          </a:p>
        </p:txBody>
      </p:sp>
      <p:sp>
        <p:nvSpPr>
          <p:cNvPr id="25" name="Text 19"/>
          <p:cNvSpPr txBox="1"/>
          <p:nvPr/>
        </p:nvSpPr>
        <p:spPr>
          <a:xfrm>
            <a:off x="4708246" y="4058107"/>
            <a:ext cx="62453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Tahun 3</a:t>
            </a:r>
            <a:endParaRPr lang="en-US" sz="1000" dirty="0"/>
          </a:p>
        </p:txBody>
      </p:sp>
      <p:sp>
        <p:nvSpPr>
          <p:cNvPr id="26" name="Text 20"/>
          <p:cNvSpPr txBox="1"/>
          <p:nvPr/>
        </p:nvSpPr>
        <p:spPr>
          <a:xfrm>
            <a:off x="1089050" y="4257446"/>
            <a:ext cx="67665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50M</a:t>
            </a:r>
            <a:endParaRPr lang="en-US" sz="1200" dirty="0"/>
          </a:p>
        </p:txBody>
      </p:sp>
      <p:sp>
        <p:nvSpPr>
          <p:cNvPr id="27" name="Text 21"/>
          <p:cNvSpPr txBox="1"/>
          <p:nvPr/>
        </p:nvSpPr>
        <p:spPr>
          <a:xfrm>
            <a:off x="2846527" y="4257446"/>
            <a:ext cx="76261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200M</a:t>
            </a:r>
            <a:endParaRPr lang="en-US" sz="1200" dirty="0"/>
          </a:p>
        </p:txBody>
      </p:sp>
      <p:sp>
        <p:nvSpPr>
          <p:cNvPr id="28" name="Text 22"/>
          <p:cNvSpPr txBox="1"/>
          <p:nvPr/>
        </p:nvSpPr>
        <p:spPr>
          <a:xfrm>
            <a:off x="4646066" y="4257446"/>
            <a:ext cx="76261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800M</a:t>
            </a:r>
            <a:endParaRPr lang="en-US" sz="1200" dirty="0"/>
          </a:p>
        </p:txBody>
      </p:sp>
      <p:sp>
        <p:nvSpPr>
          <p:cNvPr id="29" name="Text 23"/>
          <p:cNvSpPr txBox="1"/>
          <p:nvPr/>
        </p:nvSpPr>
        <p:spPr>
          <a:xfrm>
            <a:off x="1136599" y="4466844"/>
            <a:ext cx="5532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25K calls</a:t>
            </a:r>
            <a:endParaRPr lang="en-US" sz="900" dirty="0"/>
          </a:p>
        </p:txBody>
      </p:sp>
      <p:sp>
        <p:nvSpPr>
          <p:cNvPr id="30" name="Text 24"/>
          <p:cNvSpPr txBox="1"/>
          <p:nvPr/>
        </p:nvSpPr>
        <p:spPr>
          <a:xfrm>
            <a:off x="955548" y="4619549"/>
            <a:ext cx="9144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Jakarta + 5 kota</a:t>
            </a:r>
            <a:endParaRPr lang="en-US" sz="900" dirty="0"/>
          </a:p>
        </p:txBody>
      </p:sp>
      <p:sp>
        <p:nvSpPr>
          <p:cNvPr id="31" name="Text 25"/>
          <p:cNvSpPr txBox="1"/>
          <p:nvPr/>
        </p:nvSpPr>
        <p:spPr>
          <a:xfrm>
            <a:off x="2904134" y="4466844"/>
            <a:ext cx="619963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100K calls</a:t>
            </a:r>
            <a:endParaRPr lang="en-US" sz="900" dirty="0"/>
          </a:p>
        </p:txBody>
      </p:sp>
      <p:sp>
        <p:nvSpPr>
          <p:cNvPr id="32" name="Text 26"/>
          <p:cNvSpPr txBox="1"/>
          <p:nvPr/>
        </p:nvSpPr>
        <p:spPr>
          <a:xfrm>
            <a:off x="2878531" y="4619549"/>
            <a:ext cx="6675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Pulau Jawa</a:t>
            </a:r>
            <a:endParaRPr lang="en-US" sz="900" dirty="0"/>
          </a:p>
        </p:txBody>
      </p:sp>
      <p:sp>
        <p:nvSpPr>
          <p:cNvPr id="33" name="Text 27"/>
          <p:cNvSpPr txBox="1"/>
          <p:nvPr/>
        </p:nvSpPr>
        <p:spPr>
          <a:xfrm>
            <a:off x="4704588" y="4466844"/>
            <a:ext cx="619963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400K calls</a:t>
            </a:r>
            <a:endParaRPr lang="en-US" sz="900" dirty="0"/>
          </a:p>
        </p:txBody>
      </p:sp>
      <p:sp>
        <p:nvSpPr>
          <p:cNvPr id="34" name="Text 28"/>
          <p:cNvSpPr txBox="1"/>
          <p:nvPr/>
        </p:nvSpPr>
        <p:spPr>
          <a:xfrm>
            <a:off x="4734763" y="4619549"/>
            <a:ext cx="5532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Nasional</a:t>
            </a:r>
            <a:endParaRPr lang="en-US" sz="900" dirty="0"/>
          </a:p>
        </p:txBody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29107" y="5477256"/>
            <a:ext cx="228600" cy="228600"/>
          </a:xfrm>
          <a:prstGeom prst="rect">
            <a:avLst/>
          </a:prstGeom>
        </p:spPr>
      </p:pic>
      <p:sp>
        <p:nvSpPr>
          <p:cNvPr id="36" name="Text 29"/>
          <p:cNvSpPr txBox="1"/>
          <p:nvPr/>
        </p:nvSpPr>
        <p:spPr>
          <a:xfrm>
            <a:off x="1114654" y="5952744"/>
            <a:ext cx="469635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Door-to-Needle time: Peningkatan 40% (notifikasi RS lebih cepat)</a:t>
            </a:r>
            <a:endParaRPr lang="en-US" sz="1200" dirty="0"/>
          </a:p>
        </p:txBody>
      </p:sp>
      <p:sp>
        <p:nvSpPr>
          <p:cNvPr id="37" name="Text 30"/>
          <p:cNvSpPr txBox="1"/>
          <p:nvPr/>
        </p:nvSpPr>
        <p:spPr>
          <a:xfrm>
            <a:off x="1114654" y="6258154"/>
            <a:ext cx="459120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Stroke awareness: 500K+ orang teredukasi/tahun via panggilan</a:t>
            </a:r>
            <a:endParaRPr lang="en-US" sz="1200" dirty="0"/>
          </a:p>
        </p:txBody>
      </p:sp>
      <p:sp>
        <p:nvSpPr>
          <p:cNvPr id="38" name="Text 31"/>
          <p:cNvSpPr txBox="1"/>
          <p:nvPr/>
        </p:nvSpPr>
        <p:spPr>
          <a:xfrm>
            <a:off x="1114654" y="6562649"/>
            <a:ext cx="380116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64E3B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Golden hour utilization: 14% → 40% secara nasional</a:t>
            </a:r>
            <a:endParaRPr lang="en-US" sz="1200" dirty="0"/>
          </a:p>
        </p:txBody>
      </p:sp>
      <p:pic>
        <p:nvPicPr>
          <p:cNvPr id="39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534302" y="1304849"/>
            <a:ext cx="228600" cy="228600"/>
          </a:xfrm>
          <a:prstGeom prst="rect">
            <a:avLst/>
          </a:prstGeom>
        </p:spPr>
      </p:pic>
      <p:sp>
        <p:nvSpPr>
          <p:cNvPr id="40" name="Text 32"/>
          <p:cNvSpPr txBox="1"/>
          <p:nvPr/>
        </p:nvSpPr>
        <p:spPr>
          <a:xfrm>
            <a:off x="7029907" y="1285646"/>
            <a:ext cx="1895551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Life-Saving Impact</a:t>
            </a:r>
            <a:endParaRPr lang="en-US" sz="1500" dirty="0"/>
          </a:p>
        </p:txBody>
      </p:sp>
      <p:sp>
        <p:nvSpPr>
          <p:cNvPr id="41" name="Shape 33"/>
          <p:cNvSpPr/>
          <p:nvPr/>
        </p:nvSpPr>
        <p:spPr>
          <a:xfrm>
            <a:off x="6409944" y="1772107"/>
            <a:ext cx="2609698" cy="1266444"/>
          </a:xfrm>
          <a:prstGeom prst="roundRect">
            <a:avLst>
              <a:gd name="adj" fmla="val 2171"/>
            </a:avLst>
          </a:prstGeom>
          <a:solidFill>
            <a:srgbClr val="ECFDF5"/>
          </a:solidFill>
          <a:ln/>
        </p:spPr>
      </p:sp>
      <p:pic>
        <p:nvPicPr>
          <p:cNvPr id="42" name="Image 6" descr="preencoded.png"/>
          <p:cNvPicPr>
            <a:picLocks noChangeAspect="1"/>
          </p:cNvPicPr>
          <p:nvPr/>
        </p:nvPicPr>
        <p:blipFill>
          <a:blip r:embed="rId8"/>
          <a:srcRect l="-607" r="-607"/>
          <a:stretch/>
        </p:blipFill>
        <p:spPr>
          <a:xfrm>
            <a:off x="7531913" y="1886407"/>
            <a:ext cx="362102" cy="286207"/>
          </a:xfrm>
          <a:prstGeom prst="rect">
            <a:avLst/>
          </a:prstGeom>
        </p:spPr>
      </p:pic>
      <p:sp>
        <p:nvSpPr>
          <p:cNvPr id="43" name="Shape 34"/>
          <p:cNvSpPr/>
          <p:nvPr/>
        </p:nvSpPr>
        <p:spPr>
          <a:xfrm>
            <a:off x="6210605" y="4748479"/>
            <a:ext cx="5676595" cy="2038198"/>
          </a:xfrm>
          <a:prstGeom prst="roundRect">
            <a:avLst>
              <a:gd name="adj" fmla="val 1258"/>
            </a:avLst>
          </a:prstGeom>
          <a:solidFill>
            <a:srgbClr val="FFFFFF">
              <a:alpha val="90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4" name="Shape 35"/>
          <p:cNvSpPr/>
          <p:nvPr/>
        </p:nvSpPr>
        <p:spPr>
          <a:xfrm>
            <a:off x="6210605" y="4748479"/>
            <a:ext cx="47549" cy="203819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45" name="Shape 36"/>
          <p:cNvSpPr/>
          <p:nvPr/>
        </p:nvSpPr>
        <p:spPr>
          <a:xfrm>
            <a:off x="6409944" y="4900270"/>
            <a:ext cx="476402" cy="476402"/>
          </a:xfrm>
          <a:prstGeom prst="ellipse">
            <a:avLst/>
          </a:prstGeom>
          <a:solidFill>
            <a:srgbClr val="E8F5E9"/>
          </a:solidFill>
          <a:ln/>
        </p:spPr>
      </p:sp>
      <p:sp>
        <p:nvSpPr>
          <p:cNvPr id="46" name="Text 37"/>
          <p:cNvSpPr txBox="1"/>
          <p:nvPr/>
        </p:nvSpPr>
        <p:spPr>
          <a:xfrm>
            <a:off x="7029907" y="5005426"/>
            <a:ext cx="3267151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Alignment dengan Goals Kemkes</a:t>
            </a:r>
            <a:endParaRPr lang="en-US" sz="1500" dirty="0"/>
          </a:p>
        </p:txBody>
      </p:sp>
      <p:sp>
        <p:nvSpPr>
          <p:cNvPr id="47" name="Shape 38"/>
          <p:cNvSpPr/>
          <p:nvPr/>
        </p:nvSpPr>
        <p:spPr>
          <a:xfrm>
            <a:off x="9129370" y="1772107"/>
            <a:ext cx="2609698" cy="1266444"/>
          </a:xfrm>
          <a:prstGeom prst="roundRect">
            <a:avLst>
              <a:gd name="adj" fmla="val 2171"/>
            </a:avLst>
          </a:prstGeom>
          <a:solidFill>
            <a:srgbClr val="ECFDF5"/>
          </a:solidFill>
          <a:ln/>
        </p:spPr>
      </p:sp>
      <p:sp>
        <p:nvSpPr>
          <p:cNvPr id="48" name="Shape 39"/>
          <p:cNvSpPr/>
          <p:nvPr/>
        </p:nvSpPr>
        <p:spPr>
          <a:xfrm>
            <a:off x="6409944" y="3145536"/>
            <a:ext cx="2609698" cy="1266444"/>
          </a:xfrm>
          <a:prstGeom prst="roundRect">
            <a:avLst>
              <a:gd name="adj" fmla="val 2171"/>
            </a:avLst>
          </a:prstGeom>
          <a:solidFill>
            <a:srgbClr val="ECFDF5"/>
          </a:solidFill>
          <a:ln/>
        </p:spPr>
      </p:sp>
      <p:sp>
        <p:nvSpPr>
          <p:cNvPr id="49" name="Shape 40"/>
          <p:cNvSpPr/>
          <p:nvPr/>
        </p:nvSpPr>
        <p:spPr>
          <a:xfrm>
            <a:off x="9129370" y="3145536"/>
            <a:ext cx="2609698" cy="1266444"/>
          </a:xfrm>
          <a:prstGeom prst="roundRect">
            <a:avLst>
              <a:gd name="adj" fmla="val 2171"/>
            </a:avLst>
          </a:prstGeom>
          <a:solidFill>
            <a:srgbClr val="ECFDF5"/>
          </a:solidFill>
          <a:ln/>
        </p:spPr>
      </p:sp>
      <p:sp>
        <p:nvSpPr>
          <p:cNvPr id="50" name="Text 41"/>
          <p:cNvSpPr txBox="1"/>
          <p:nvPr/>
        </p:nvSpPr>
        <p:spPr>
          <a:xfrm>
            <a:off x="6892747" y="2278685"/>
            <a:ext cx="176296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Nyawa Terselamatkan</a:t>
            </a:r>
            <a:endParaRPr lang="en-US" sz="1200" dirty="0"/>
          </a:p>
        </p:txBody>
      </p:sp>
      <p:sp>
        <p:nvSpPr>
          <p:cNvPr id="51" name="Text 42"/>
          <p:cNvSpPr txBox="1"/>
          <p:nvPr/>
        </p:nvSpPr>
        <p:spPr>
          <a:xfrm>
            <a:off x="9759391" y="2278685"/>
            <a:ext cx="146761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Pencegahan Cacat</a:t>
            </a:r>
            <a:endParaRPr lang="en-US" sz="1200" dirty="0"/>
          </a:p>
        </p:txBody>
      </p:sp>
      <p:sp>
        <p:nvSpPr>
          <p:cNvPr id="52" name="Text 43"/>
          <p:cNvSpPr txBox="1"/>
          <p:nvPr/>
        </p:nvSpPr>
        <p:spPr>
          <a:xfrm>
            <a:off x="9918497" y="3653028"/>
            <a:ext cx="11430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Penghematan</a:t>
            </a:r>
            <a:endParaRPr lang="en-US" sz="1200" dirty="0"/>
          </a:p>
        </p:txBody>
      </p:sp>
      <p:sp>
        <p:nvSpPr>
          <p:cNvPr id="53" name="Text 44"/>
          <p:cNvSpPr txBox="1"/>
          <p:nvPr/>
        </p:nvSpPr>
        <p:spPr>
          <a:xfrm>
            <a:off x="7413041" y="2498141"/>
            <a:ext cx="74340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2,000+</a:t>
            </a:r>
            <a:endParaRPr lang="en-US" sz="1500" dirty="0"/>
          </a:p>
        </p:txBody>
      </p:sp>
      <p:sp>
        <p:nvSpPr>
          <p:cNvPr id="54" name="Text 45"/>
          <p:cNvSpPr txBox="1"/>
          <p:nvPr/>
        </p:nvSpPr>
        <p:spPr>
          <a:xfrm>
            <a:off x="10132466" y="2498141"/>
            <a:ext cx="74340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5,000+</a:t>
            </a:r>
            <a:endParaRPr lang="en-US" sz="1500" dirty="0"/>
          </a:p>
        </p:txBody>
      </p:sp>
      <p:sp>
        <p:nvSpPr>
          <p:cNvPr id="55" name="Text 46"/>
          <p:cNvSpPr txBox="1"/>
          <p:nvPr/>
        </p:nvSpPr>
        <p:spPr>
          <a:xfrm>
            <a:off x="7450531" y="2755087"/>
            <a:ext cx="619963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per tahun</a:t>
            </a:r>
            <a:endParaRPr lang="en-US" sz="900" dirty="0"/>
          </a:p>
        </p:txBody>
      </p:sp>
      <p:pic>
        <p:nvPicPr>
          <p:cNvPr id="56" name="Image 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289743" y="1886407"/>
            <a:ext cx="286207" cy="286207"/>
          </a:xfrm>
          <a:prstGeom prst="rect">
            <a:avLst/>
          </a:prstGeom>
        </p:spPr>
      </p:pic>
      <p:sp>
        <p:nvSpPr>
          <p:cNvPr id="57" name="Text 47"/>
          <p:cNvSpPr txBox="1"/>
          <p:nvPr/>
        </p:nvSpPr>
        <p:spPr>
          <a:xfrm>
            <a:off x="7463333" y="3871570"/>
            <a:ext cx="6483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+30%</a:t>
            </a:r>
            <a:endParaRPr lang="en-US" sz="1500" dirty="0"/>
          </a:p>
        </p:txBody>
      </p:sp>
      <p:sp>
        <p:nvSpPr>
          <p:cNvPr id="58" name="Text 48"/>
          <p:cNvSpPr txBox="1"/>
          <p:nvPr/>
        </p:nvSpPr>
        <p:spPr>
          <a:xfrm>
            <a:off x="10003536" y="2755087"/>
            <a:ext cx="9528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kasus per tahun</a:t>
            </a:r>
            <a:endParaRPr lang="en-US" sz="900" dirty="0"/>
          </a:p>
        </p:txBody>
      </p:sp>
      <p:pic>
        <p:nvPicPr>
          <p:cNvPr id="59" name="Image 8" descr="preencoded.png"/>
          <p:cNvPicPr>
            <a:picLocks noChangeAspect="1"/>
          </p:cNvPicPr>
          <p:nvPr/>
        </p:nvPicPr>
        <p:blipFill>
          <a:blip r:embed="rId10"/>
          <a:srcRect l="-1118" r="-1118"/>
          <a:stretch/>
        </p:blipFill>
        <p:spPr>
          <a:xfrm>
            <a:off x="7603236" y="3259836"/>
            <a:ext cx="219456" cy="286207"/>
          </a:xfrm>
          <a:prstGeom prst="rect">
            <a:avLst/>
          </a:prstGeom>
        </p:spPr>
      </p:pic>
      <p:sp>
        <p:nvSpPr>
          <p:cNvPr id="60" name="Text 49"/>
          <p:cNvSpPr txBox="1"/>
          <p:nvPr/>
        </p:nvSpPr>
        <p:spPr>
          <a:xfrm>
            <a:off x="7244791" y="3653028"/>
            <a:ext cx="1057961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F4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Golden Hour</a:t>
            </a:r>
            <a:endParaRPr lang="en-US" sz="1200" dirty="0"/>
          </a:p>
        </p:txBody>
      </p:sp>
      <p:sp>
        <p:nvSpPr>
          <p:cNvPr id="61" name="Text 50"/>
          <p:cNvSpPr txBox="1"/>
          <p:nvPr/>
        </p:nvSpPr>
        <p:spPr>
          <a:xfrm>
            <a:off x="10166299" y="3871570"/>
            <a:ext cx="676656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4785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Rp 1B</a:t>
            </a:r>
            <a:endParaRPr lang="en-US" sz="1500" dirty="0"/>
          </a:p>
        </p:txBody>
      </p:sp>
      <p:sp>
        <p:nvSpPr>
          <p:cNvPr id="62" name="Text 51"/>
          <p:cNvSpPr txBox="1"/>
          <p:nvPr/>
        </p:nvSpPr>
        <p:spPr>
          <a:xfrm>
            <a:off x="6943039" y="4129430"/>
            <a:ext cx="162946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pasien ditangani tepat waktu</a:t>
            </a:r>
            <a:endParaRPr lang="en-US" sz="900" dirty="0"/>
          </a:p>
        </p:txBody>
      </p:sp>
      <p:pic>
        <p:nvPicPr>
          <p:cNvPr id="63" name="Image 9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289743" y="3259836"/>
            <a:ext cx="286207" cy="286207"/>
          </a:xfrm>
          <a:prstGeom prst="rect">
            <a:avLst/>
          </a:prstGeom>
        </p:spPr>
      </p:pic>
      <p:sp>
        <p:nvSpPr>
          <p:cNvPr id="64" name="Text 52"/>
          <p:cNvSpPr txBox="1"/>
          <p:nvPr/>
        </p:nvSpPr>
        <p:spPr>
          <a:xfrm>
            <a:off x="10036454" y="4129430"/>
            <a:ext cx="886054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59669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BPJS per tahun</a:t>
            </a:r>
            <a:endParaRPr lang="en-US" sz="900" dirty="0"/>
          </a:p>
        </p:txBody>
      </p:sp>
      <p:pic>
        <p:nvPicPr>
          <p:cNvPr id="65" name="Image 10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6534302" y="5024628"/>
            <a:ext cx="228600" cy="228600"/>
          </a:xfrm>
          <a:prstGeom prst="rect">
            <a:avLst/>
          </a:prstGeom>
        </p:spPr>
      </p:pic>
      <p:sp>
        <p:nvSpPr>
          <p:cNvPr id="66" name="Text 53"/>
          <p:cNvSpPr txBox="1"/>
          <p:nvPr/>
        </p:nvSpPr>
        <p:spPr>
          <a:xfrm>
            <a:off x="6409944" y="5490972"/>
            <a:ext cx="43726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Mengatasi prioritas nasional - stroke penyebab kematian #1</a:t>
            </a:r>
            <a:endParaRPr lang="en-US" sz="1200" dirty="0"/>
          </a:p>
        </p:txBody>
      </p:sp>
      <p:sp>
        <p:nvSpPr>
          <p:cNvPr id="67" name="Text 54"/>
          <p:cNvSpPr txBox="1"/>
          <p:nvPr/>
        </p:nvSpPr>
        <p:spPr>
          <a:xfrm>
            <a:off x="6409944" y="5796382"/>
            <a:ext cx="33814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Implementasi cepat - 4 minggu ke pilot launch</a:t>
            </a:r>
            <a:endParaRPr lang="en-US" sz="1200" dirty="0"/>
          </a:p>
        </p:txBody>
      </p:sp>
      <p:sp>
        <p:nvSpPr>
          <p:cNvPr id="68" name="Text 55"/>
          <p:cNvSpPr txBox="1"/>
          <p:nvPr/>
        </p:nvSpPr>
        <p:spPr>
          <a:xfrm>
            <a:off x="6409944" y="6100877"/>
            <a:ext cx="38011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Kolaborasi lintas sektor - neurolog + AI + emergency</a:t>
            </a:r>
            <a:endParaRPr lang="en-US" sz="1200" dirty="0"/>
          </a:p>
        </p:txBody>
      </p:sp>
      <p:sp>
        <p:nvSpPr>
          <p:cNvPr id="69" name="Text 56"/>
          <p:cNvSpPr txBox="1"/>
          <p:nvPr/>
        </p:nvSpPr>
        <p:spPr>
          <a:xfrm>
            <a:off x="6409944" y="6405372"/>
            <a:ext cx="40581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Transformasi data - sistem surveillance stroke real-time</a:t>
            </a:r>
            <a:endParaRPr lang="en-US" sz="1200" dirty="0"/>
          </a:p>
        </p:txBody>
      </p:sp>
      <p:sp>
        <p:nvSpPr>
          <p:cNvPr id="70" name="Shape 57"/>
          <p:cNvSpPr/>
          <p:nvPr/>
        </p:nvSpPr>
        <p:spPr>
          <a:xfrm>
            <a:off x="0" y="7048195"/>
            <a:ext cx="12191695" cy="190195"/>
          </a:xfrm>
          <a:prstGeom prst="rect">
            <a:avLst/>
          </a:prstGeom>
          <a:solidFill>
            <a:srgbClr val="047857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1428</Words>
  <Application>Microsoft Office PowerPoint</Application>
  <PresentationFormat>Widescreen</PresentationFormat>
  <Paragraphs>284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Montserrat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ccsa6789@outlook.com</cp:lastModifiedBy>
  <cp:revision>5</cp:revision>
  <dcterms:created xsi:type="dcterms:W3CDTF">2025-09-28T16:06:54Z</dcterms:created>
  <dcterms:modified xsi:type="dcterms:W3CDTF">2025-09-28T16:46:53Z</dcterms:modified>
</cp:coreProperties>
</file>